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541" r:id="rId2"/>
    <p:sldId id="542" r:id="rId3"/>
    <p:sldId id="543" r:id="rId4"/>
    <p:sldId id="537" r:id="rId5"/>
    <p:sldId id="477" r:id="rId6"/>
    <p:sldId id="546" r:id="rId7"/>
    <p:sldId id="487" r:id="rId8"/>
    <p:sldId id="488" r:id="rId9"/>
    <p:sldId id="516" r:id="rId10"/>
    <p:sldId id="511" r:id="rId11"/>
    <p:sldId id="536" r:id="rId12"/>
    <p:sldId id="499" r:id="rId13"/>
    <p:sldId id="532" r:id="rId14"/>
    <p:sldId id="524" r:id="rId15"/>
    <p:sldId id="529" r:id="rId16"/>
    <p:sldId id="528" r:id="rId17"/>
    <p:sldId id="538" r:id="rId18"/>
    <p:sldId id="540" r:id="rId19"/>
    <p:sldId id="544" r:id="rId20"/>
  </p:sldIdLst>
  <p:sldSz cx="12192000" cy="6858000"/>
  <p:notesSz cx="6794500" cy="9906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5722689-EF31-4829-B6D1-69FADB7D6439}">
          <p14:sldIdLst>
            <p14:sldId id="541"/>
            <p14:sldId id="542"/>
            <p14:sldId id="543"/>
            <p14:sldId id="537"/>
            <p14:sldId id="477"/>
            <p14:sldId id="546"/>
            <p14:sldId id="487"/>
            <p14:sldId id="488"/>
            <p14:sldId id="516"/>
            <p14:sldId id="511"/>
            <p14:sldId id="536"/>
            <p14:sldId id="499"/>
            <p14:sldId id="532"/>
            <p14:sldId id="524"/>
            <p14:sldId id="529"/>
            <p14:sldId id="528"/>
            <p14:sldId id="538"/>
            <p14:sldId id="540"/>
            <p14:sldId id="5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pos="302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7" pos="7378" userDrawn="1">
          <p15:clr>
            <a:srgbClr val="A4A3A4"/>
          </p15:clr>
        </p15:guide>
        <p15:guide id="8" orient="horz" pos="12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100471" initials="T" lastIdx="1" clrIdx="0">
    <p:extLst>
      <p:ext uri="{19B8F6BF-5375-455C-9EA6-DF929625EA0E}">
        <p15:presenceInfo xmlns:p15="http://schemas.microsoft.com/office/powerpoint/2012/main" userId="T10047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E8FF"/>
    <a:srgbClr val="006EFF"/>
    <a:srgbClr val="FF5050"/>
    <a:srgbClr val="E26B0A"/>
    <a:srgbClr val="FF9900"/>
    <a:srgbClr val="BFBFBF"/>
    <a:srgbClr val="FF7C80"/>
    <a:srgbClr val="FFFF99"/>
    <a:srgbClr val="FF99CC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 autoAdjust="0"/>
    <p:restoredTop sz="94918" autoAdjust="0"/>
  </p:normalViewPr>
  <p:slideViewPr>
    <p:cSldViewPr>
      <p:cViewPr varScale="1">
        <p:scale>
          <a:sx n="116" d="100"/>
          <a:sy n="116" d="100"/>
        </p:scale>
        <p:origin x="120" y="174"/>
      </p:cViewPr>
      <p:guideLst>
        <p:guide orient="horz" pos="2115"/>
        <p:guide pos="3840"/>
        <p:guide pos="302"/>
        <p:guide orient="horz" pos="709"/>
        <p:guide pos="7378"/>
        <p:guide orient="horz" pos="12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3162" y="102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647764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705351"/>
            <a:ext cx="5435600" cy="4457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6512797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1476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0585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https://datatracker.ietf.org/meeting/98/materials/slides-98-edu-sessf-quic-tutorial-00.pdf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0705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6237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http://tapd.oa.com/personal_documents/show/1100000000000093402</a:t>
            </a:r>
          </a:p>
          <a:p>
            <a:r>
              <a:rPr lang="zh-CN" altLang="en-US" dirty="0"/>
              <a:t>协议流程优化</a:t>
            </a:r>
            <a:endParaRPr lang="en-US" altLang="zh-CN" dirty="0"/>
          </a:p>
          <a:p>
            <a:pPr lvl="1"/>
            <a:r>
              <a:rPr lang="zh-CN" altLang="en-US" dirty="0"/>
              <a:t>提升快速路径处理比例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79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200000"/>
              </a:lnSpc>
            </a:pPr>
            <a:r>
              <a:rPr lang="en-US" altLang="zh-CN" sz="1050" spc="300" dirty="0" err="1">
                <a:solidFill>
                  <a:schemeClr val="bg1"/>
                </a:solidFill>
                <a:cs typeface="+mn-cs"/>
              </a:rPr>
              <a:t>Udp</a:t>
            </a:r>
            <a:r>
              <a:rPr lang="en-US" altLang="zh-CN" sz="1050" spc="300" dirty="0">
                <a:solidFill>
                  <a:schemeClr val="bg1"/>
                </a:solidFill>
                <a:cs typeface="+mn-cs"/>
              </a:rPr>
              <a:t> + </a:t>
            </a:r>
            <a:r>
              <a:rPr lang="en-US" altLang="zh-CN" sz="1050" spc="300" dirty="0" err="1">
                <a:solidFill>
                  <a:schemeClr val="bg1"/>
                </a:solidFill>
                <a:cs typeface="+mn-cs"/>
              </a:rPr>
              <a:t>epoll</a:t>
            </a:r>
            <a:r>
              <a:rPr lang="en-US" altLang="zh-CN" sz="1050" spc="300" dirty="0">
                <a:solidFill>
                  <a:schemeClr val="bg1"/>
                </a:solidFill>
                <a:cs typeface="+mn-cs"/>
              </a:rPr>
              <a:t> 535MB/S</a:t>
            </a:r>
          </a:p>
          <a:p>
            <a:pPr lvl="1">
              <a:lnSpc>
                <a:spcPct val="200000"/>
              </a:lnSpc>
            </a:pPr>
            <a:r>
              <a:rPr lang="en-US" altLang="zh-CN" sz="1050" spc="300" dirty="0">
                <a:solidFill>
                  <a:schemeClr val="bg1"/>
                </a:solidFill>
                <a:cs typeface="+mn-cs"/>
              </a:rPr>
              <a:t>Nginx + </a:t>
            </a:r>
            <a:r>
              <a:rPr lang="en-US" altLang="zh-CN" sz="1050" spc="300" dirty="0" err="1">
                <a:solidFill>
                  <a:schemeClr val="bg1"/>
                </a:solidFill>
                <a:cs typeface="+mn-cs"/>
              </a:rPr>
              <a:t>udp</a:t>
            </a: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  <a:p>
            <a:pPr lvl="1">
              <a:lnSpc>
                <a:spcPct val="200000"/>
              </a:lnSpc>
            </a:pPr>
            <a:r>
              <a:rPr lang="en-US" altLang="zh-CN" sz="1050" spc="300" dirty="0">
                <a:solidFill>
                  <a:schemeClr val="bg1"/>
                </a:solidFill>
                <a:cs typeface="+mn-cs"/>
              </a:rPr>
              <a:t>Nginx + </a:t>
            </a:r>
            <a:r>
              <a:rPr lang="en-US" altLang="zh-CN" sz="1050" spc="300" dirty="0" err="1">
                <a:solidFill>
                  <a:schemeClr val="bg1"/>
                </a:solidFill>
                <a:cs typeface="+mn-cs"/>
              </a:rPr>
              <a:t>quic</a:t>
            </a: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明文 </a:t>
            </a:r>
            <a:r>
              <a:rPr lang="en-US" altLang="zh-CN" sz="1050" spc="300" dirty="0">
                <a:solidFill>
                  <a:schemeClr val="bg1"/>
                </a:solidFill>
                <a:cs typeface="+mn-cs"/>
              </a:rPr>
              <a:t>(</a:t>
            </a: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热点类似）</a:t>
            </a: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045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6191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udp4_lib_lookup2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279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534687" y="92670"/>
            <a:ext cx="11122627" cy="85581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1" name="Shape 121"/>
          <p:cNvSpPr>
            <a:spLocks noGrp="1"/>
          </p:cNvSpPr>
          <p:nvPr>
            <p:ph type="body" idx="1" hasCustomPrompt="1"/>
          </p:nvPr>
        </p:nvSpPr>
        <p:spPr>
          <a:xfrm>
            <a:off x="534687" y="1285103"/>
            <a:ext cx="11122626" cy="4624413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00000"/>
              </a:lnSpc>
              <a:buFont typeface="Wingdings" panose="05000000000000000000" pitchFamily="2" charset="2"/>
              <a:buChar char="l"/>
              <a:defRPr sz="3000"/>
            </a:lvl1pPr>
            <a:lvl2pPr marL="526382" indent="-304132">
              <a:lnSpc>
                <a:spcPct val="100000"/>
              </a:lnSpc>
              <a:buFont typeface="Wingdings" panose="05000000000000000000" pitchFamily="2" charset="2"/>
              <a:buChar char="Ø"/>
              <a:defRPr/>
            </a:lvl2pPr>
            <a:lvl3pPr marL="748632" indent="-304132">
              <a:lnSpc>
                <a:spcPct val="100000"/>
              </a:lnSpc>
              <a:buFont typeface="Wingdings" panose="05000000000000000000" pitchFamily="2" charset="2"/>
              <a:buChar char="n"/>
              <a:defRPr sz="2400"/>
            </a:lvl3pPr>
            <a:lvl4pPr>
              <a:lnSpc>
                <a:spcPct val="100000"/>
              </a:lnSpc>
              <a:defRPr sz="2000"/>
            </a:lvl4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D957AE7-01BB-4C2D-8ED6-65AF90685E3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35360" y="836712"/>
            <a:ext cx="1152128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9BDFA571-AA87-E742-88DC-39BD18DA6A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6521" y="332656"/>
            <a:ext cx="1080119" cy="24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90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封面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pt源文件-01.jpg" descr="ppt源文件-01.jpg"/>
          <p:cNvPicPr>
            <a:picLocks noChangeAspect="1"/>
          </p:cNvPicPr>
          <p:nvPr/>
        </p:nvPicPr>
        <p:blipFill>
          <a:blip r:embed="rId2"/>
          <a:srcRect l="26" r="26"/>
          <a:stretch>
            <a:fillRect/>
          </a:stretch>
        </p:blipFill>
        <p:spPr>
          <a:xfrm>
            <a:off x="-28110" y="-624"/>
            <a:ext cx="12248310" cy="688967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26401" y="10358436"/>
            <a:ext cx="324054" cy="323851"/>
          </a:xfrm>
          <a:prstGeom prst="rect">
            <a:avLst/>
          </a:prstGeom>
          <a:ln w="12700">
            <a:miter lim="400000"/>
          </a:ln>
        </p:spPr>
        <p:txBody>
          <a:bodyPr wrap="none" lIns="28575" tIns="28575" rIns="28575" bIns="28575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9C4CD4-A108-4940-AE8E-66D9EFD9D2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1" y="332656"/>
            <a:ext cx="1080119" cy="24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30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封面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pt源文件-01.jpg" descr="ppt源文件-01.jpg"/>
          <p:cNvPicPr>
            <a:picLocks noChangeAspect="1"/>
          </p:cNvPicPr>
          <p:nvPr/>
        </p:nvPicPr>
        <p:blipFill>
          <a:blip r:embed="rId2"/>
          <a:srcRect l="26" r="26"/>
          <a:stretch>
            <a:fillRect/>
          </a:stretch>
        </p:blipFill>
        <p:spPr>
          <a:xfrm>
            <a:off x="-28110" y="-624"/>
            <a:ext cx="12248310" cy="688967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841104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背景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pt源文件-02.jpg" descr="ppt源文件-02.jpg"/>
          <p:cNvPicPr>
            <a:picLocks noChangeAspect="1"/>
          </p:cNvPicPr>
          <p:nvPr/>
        </p:nvPicPr>
        <p:blipFill>
          <a:blip r:embed="rId2"/>
          <a:srcRect t="20" b="20"/>
          <a:stretch>
            <a:fillRect/>
          </a:stretch>
        </p:blipFill>
        <p:spPr>
          <a:xfrm>
            <a:off x="0" y="3481"/>
            <a:ext cx="12192092" cy="685805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A8F3DC-EE0B-3644-9765-D88A18A23E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32505" y="378363"/>
            <a:ext cx="1080119" cy="24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32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pt源文件-02.jpg" descr="ppt源文件-02.jpg"/>
          <p:cNvPicPr>
            <a:picLocks noChangeAspect="1"/>
          </p:cNvPicPr>
          <p:nvPr userDrawn="1"/>
        </p:nvPicPr>
        <p:blipFill>
          <a:blip r:embed="rId2"/>
          <a:srcRect t="20" b="20"/>
          <a:stretch>
            <a:fillRect/>
          </a:stretch>
        </p:blipFill>
        <p:spPr>
          <a:xfrm>
            <a:off x="-92" y="0"/>
            <a:ext cx="12192092" cy="685805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黄金分割线" descr="Stroke 1@3x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3178" y="-13018"/>
            <a:ext cx="12238038" cy="6884353"/>
          </a:xfrm>
          <a:prstGeom prst="rect">
            <a:avLst/>
          </a:prstGeom>
        </p:spPr>
      </p:pic>
      <p:sp>
        <p:nvSpPr>
          <p:cNvPr id="35" name="yingyu"/>
          <p:cNvSpPr txBox="1"/>
          <p:nvPr userDrawn="1"/>
        </p:nvSpPr>
        <p:spPr>
          <a:xfrm>
            <a:off x="1700848" y="1810623"/>
            <a:ext cx="3669030" cy="265458"/>
          </a:xfrm>
          <a:prstGeom prst="rect">
            <a:avLst/>
          </a:prstGeom>
          <a:ln w="12700">
            <a:miter lim="400000"/>
          </a:ln>
        </p:spPr>
        <p:txBody>
          <a:bodyPr wrap="square" lIns="14288" tIns="14288" rIns="14288" bIns="14288" anchor="ctr">
            <a:spAutoFit/>
          </a:bodyPr>
          <a:lstStyle>
            <a:lvl1pPr algn="l">
              <a:lnSpc>
                <a:spcPct val="120000"/>
              </a:lnSpc>
              <a:spcBef>
                <a:spcPts val="5700"/>
              </a:spcBef>
              <a:defRPr sz="3100" cap="all" spc="1795">
                <a:solidFill>
                  <a:srgbClr val="FFFFFF"/>
                </a:solidFill>
                <a:latin typeface="PingFangSC-Regular" panose="020B0400000000000000" charset="-122"/>
                <a:ea typeface="PingFangSC-Regular" panose="020B0400000000000000" charset="-122"/>
                <a:cs typeface="PingFangSC-Regular" panose="020B0400000000000000" charset="-122"/>
                <a:sym typeface="PingFangSC-Regular" panose="020B0400000000000000" charset="-122"/>
              </a:defRPr>
            </a:lvl1pPr>
          </a:lstStyle>
          <a:p>
            <a:r>
              <a:rPr sz="1400" spc="500">
                <a:solidFill>
                  <a:srgbClr val="FFFFFF"/>
                </a:solidFill>
                <a:uFillTx/>
                <a:latin typeface="Microsoft YaHei Regular" panose="020B0503020204020204" charset="-122"/>
                <a:ea typeface="Microsoft YaHei Regular" panose="020B0503020204020204" charset="-122"/>
              </a:rPr>
              <a:t>INTRODUCTION </a:t>
            </a:r>
          </a:p>
        </p:txBody>
      </p:sp>
      <p:sp>
        <p:nvSpPr>
          <p:cNvPr id="2" name="目       录"/>
          <p:cNvSpPr txBox="1"/>
          <p:nvPr userDrawn="1"/>
        </p:nvSpPr>
        <p:spPr>
          <a:xfrm>
            <a:off x="1693595" y="1223786"/>
            <a:ext cx="2386181" cy="536686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14288" tIns="14288" rIns="14288" bIns="14288" anchor="ctr">
            <a:spAutoFit/>
          </a:bodyPr>
          <a:lstStyle>
            <a:lvl1pPr>
              <a:defRPr sz="6400">
                <a:solidFill>
                  <a:srgbClr val="5FCFE2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PingFang SC Semibold" panose="020B0400000000000000" charset="-122"/>
              </a:defRPr>
            </a:lvl1pPr>
          </a:lstStyle>
          <a:p>
            <a:pPr algn="l"/>
            <a:r>
              <a:rPr lang="zh-CN" altLang="en-US" sz="3300" b="1" dirty="0">
                <a:ln>
                  <a:noFill/>
                </a:ln>
                <a:solidFill>
                  <a:srgbClr val="00E8FF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自我介绍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564B45-7E4F-8944-A7E6-8D21F867424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32505" y="378363"/>
            <a:ext cx="1080119" cy="24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74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pt源文件-02.jpg" descr="ppt源文件-02.jpg"/>
          <p:cNvPicPr>
            <a:picLocks noChangeAspect="1"/>
          </p:cNvPicPr>
          <p:nvPr userDrawn="1"/>
        </p:nvPicPr>
        <p:blipFill>
          <a:blip r:embed="rId2"/>
          <a:srcRect t="20" b="20"/>
          <a:stretch>
            <a:fillRect/>
          </a:stretch>
        </p:blipFill>
        <p:spPr>
          <a:xfrm>
            <a:off x="0" y="-52"/>
            <a:ext cx="12192092" cy="685805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黄金分割线" descr="Stroke 1@3x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3178" y="-13018"/>
            <a:ext cx="12238038" cy="7035165"/>
          </a:xfrm>
          <a:prstGeom prst="rect">
            <a:avLst/>
          </a:prstGeom>
        </p:spPr>
      </p:pic>
      <p:sp>
        <p:nvSpPr>
          <p:cNvPr id="33" name="目       录"/>
          <p:cNvSpPr txBox="1"/>
          <p:nvPr userDrawn="1"/>
        </p:nvSpPr>
        <p:spPr>
          <a:xfrm>
            <a:off x="1700847" y="1223786"/>
            <a:ext cx="875240" cy="536686"/>
          </a:xfrm>
          <a:prstGeom prst="rect">
            <a:avLst/>
          </a:prstGeom>
          <a:ln w="12700">
            <a:miter lim="400000"/>
          </a:ln>
        </p:spPr>
        <p:txBody>
          <a:bodyPr wrap="square" lIns="14288" tIns="14288" rIns="14288" bIns="14288" anchor="ctr">
            <a:spAutoFit/>
          </a:bodyPr>
          <a:lstStyle>
            <a:lvl1pPr>
              <a:defRPr sz="6400">
                <a:solidFill>
                  <a:srgbClr val="5FCFE2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PingFang SC Semibold" panose="020B0400000000000000" charset="-122"/>
              </a:defRPr>
            </a:lvl1pPr>
          </a:lstStyle>
          <a:p>
            <a:pPr algn="l"/>
            <a:r>
              <a:rPr lang="zh-CN" altLang="en-US" sz="3300" b="1" i="0" dirty="0">
                <a:ln>
                  <a:noFill/>
                </a:ln>
                <a:solidFill>
                  <a:srgbClr val="00E8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  <a:endParaRPr sz="3300" b="1" i="0" dirty="0">
              <a:ln>
                <a:noFill/>
              </a:ln>
              <a:solidFill>
                <a:srgbClr val="00E8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CONTENTS"/>
          <p:cNvSpPr txBox="1"/>
          <p:nvPr userDrawn="1"/>
        </p:nvSpPr>
        <p:spPr>
          <a:xfrm>
            <a:off x="1700847" y="1810623"/>
            <a:ext cx="2742248" cy="265458"/>
          </a:xfrm>
          <a:prstGeom prst="rect">
            <a:avLst/>
          </a:prstGeom>
          <a:ln w="12700">
            <a:miter lim="400000"/>
          </a:ln>
        </p:spPr>
        <p:txBody>
          <a:bodyPr wrap="square" lIns="14288" tIns="14288" rIns="14288" bIns="14288" anchor="ctr">
            <a:spAutoFit/>
          </a:bodyPr>
          <a:lstStyle>
            <a:lvl1pPr algn="l">
              <a:lnSpc>
                <a:spcPct val="120000"/>
              </a:lnSpc>
              <a:spcBef>
                <a:spcPts val="5700"/>
              </a:spcBef>
              <a:defRPr sz="3100" cap="all" spc="1795">
                <a:solidFill>
                  <a:srgbClr val="FFFFFF"/>
                </a:solidFill>
                <a:latin typeface="PingFangSC-Regular" panose="020B0400000000000000" charset="-122"/>
                <a:ea typeface="PingFangSC-Regular" panose="020B0400000000000000" charset="-122"/>
                <a:cs typeface="PingFangSC-Regular" panose="020B0400000000000000" charset="-122"/>
                <a:sym typeface="PingFangSC-Regular" panose="020B0400000000000000" charset="-122"/>
              </a:defRPr>
            </a:lvl1pPr>
          </a:lstStyle>
          <a:p>
            <a:pPr algn="l"/>
            <a:r>
              <a:rPr sz="1400" spc="500">
                <a:solidFill>
                  <a:srgbClr val="FFFFFF"/>
                </a:solidFill>
                <a:uFillTx/>
                <a:latin typeface="Microsoft YaHei Regular" panose="020B0503020204020204" charset="-122"/>
                <a:ea typeface="Microsoft YaHei Regular" panose="020B0503020204020204" charset="-122"/>
              </a:rPr>
              <a:t>CONTENTS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868BA0-2DE8-F747-BF5A-A3B180CF4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32505" y="378363"/>
            <a:ext cx="1080119" cy="24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79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pt源文件-03.jpg" descr="ppt源文件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69" y="-16805"/>
            <a:ext cx="12245885" cy="6891100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26401" y="10358436"/>
            <a:ext cx="324054" cy="323851"/>
          </a:xfrm>
          <a:prstGeom prst="rect">
            <a:avLst/>
          </a:prstGeom>
          <a:ln w="12700">
            <a:miter lim="400000"/>
          </a:ln>
        </p:spPr>
        <p:txBody>
          <a:bodyPr wrap="none" lIns="28575" tIns="28575" rIns="28575" bIns="28575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82549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6279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pt源文件-03.jpg" descr="ppt源文件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69" y="-16805"/>
            <a:ext cx="12245885" cy="6891100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119322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073" y="3140968"/>
            <a:ext cx="10972800" cy="5073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dirty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dirty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dirty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dirty="0">
                <a:sym typeface="Calibri" panose="020F0502020204030204" pitchFamily="34" charset="0"/>
              </a:rPr>
              <a:t>第四级</a:t>
            </a:r>
          </a:p>
        </p:txBody>
      </p:sp>
      <p:sp>
        <p:nvSpPr>
          <p:cNvPr id="1031" name="TextBox 12"/>
          <p:cNvSpPr>
            <a:spLocks noChangeArrowheads="1"/>
          </p:cNvSpPr>
          <p:nvPr/>
        </p:nvSpPr>
        <p:spPr bwMode="auto">
          <a:xfrm>
            <a:off x="9457268" y="3"/>
            <a:ext cx="15311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000">
                <a:solidFill>
                  <a:srgbClr val="FFFFFF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Tankertanker Design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9971FE-B2DA-4736-BBAC-A79F9956B02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282933"/>
            <a:ext cx="2076866" cy="3024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FEC539-7D7E-4964-81B9-9522145AC76E}"/>
              </a:ext>
            </a:extLst>
          </p:cNvPr>
          <p:cNvSpPr txBox="1"/>
          <p:nvPr userDrawn="1"/>
        </p:nvSpPr>
        <p:spPr>
          <a:xfrm>
            <a:off x="10063820" y="182147"/>
            <a:ext cx="2088232" cy="5040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2">
            <a:extLst>
              <a:ext uri="{FF2B5EF4-FFF2-40B4-BE49-F238E27FC236}">
                <a16:creationId xmlns:a16="http://schemas.microsoft.com/office/drawing/2014/main" id="{C01F3DFA-9748-4795-9F69-D4B195902A3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675311" y="274959"/>
            <a:ext cx="1191915" cy="3184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33" r:id="rId2"/>
    <p:sldLayoutId id="2147483727" r:id="rId3"/>
    <p:sldLayoutId id="2147483729" r:id="rId4"/>
    <p:sldLayoutId id="2147483730" r:id="rId5"/>
    <p:sldLayoutId id="2147483731" r:id="rId6"/>
    <p:sldLayoutId id="2147483732" r:id="rId7"/>
    <p:sldLayoutId id="2147483728" r:id="rId8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  <a:sym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anose="020F050202020403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loudplatform.googleblog.com/2018/06/Introducing-QUIC-support-for-HTTPS-load-balancing.html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tencentyun/clb-quic-demo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9.emf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6697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F9FB5-2888-40C7-ADC3-16515476EE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9425" y="1140564"/>
            <a:ext cx="11352213" cy="671513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rgbClr val="00E8FF"/>
                </a:solidFill>
              </a:rPr>
              <a:t>TQUIC</a:t>
            </a:r>
            <a:r>
              <a:rPr lang="zh-CN" altLang="en-US" dirty="0">
                <a:solidFill>
                  <a:srgbClr val="00E8FF"/>
                </a:solidFill>
              </a:rPr>
              <a:t>密码计算性能优化</a:t>
            </a:r>
            <a:r>
              <a:rPr lang="en-US" altLang="zh-CN" dirty="0">
                <a:solidFill>
                  <a:srgbClr val="00E8FF"/>
                </a:solidFill>
              </a:rPr>
              <a:t>---</a:t>
            </a:r>
            <a:r>
              <a:rPr lang="zh-CN" altLang="en-US" dirty="0">
                <a:solidFill>
                  <a:srgbClr val="00E8FF"/>
                </a:solidFill>
              </a:rPr>
              <a:t>从分布式到无状态的</a:t>
            </a:r>
            <a:r>
              <a:rPr lang="en-US" altLang="zh-CN" dirty="0">
                <a:solidFill>
                  <a:srgbClr val="00E8FF"/>
                </a:solidFill>
              </a:rPr>
              <a:t>0RTT</a:t>
            </a:r>
            <a:r>
              <a:rPr lang="zh-CN" altLang="en-US" dirty="0">
                <a:solidFill>
                  <a:srgbClr val="00E8FF"/>
                </a:solidFill>
              </a:rPr>
              <a:t>握手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62647F-A936-4B1D-AB12-9E5270E143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93014" y="1989138"/>
            <a:ext cx="3906838" cy="369793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spc="300" dirty="0">
                <a:solidFill>
                  <a:schemeClr val="bg1"/>
                </a:solidFill>
              </a:rPr>
              <a:t>0RTT</a:t>
            </a:r>
            <a:r>
              <a:rPr lang="zh-CN" altLang="en-US" sz="1200" spc="300" dirty="0">
                <a:solidFill>
                  <a:schemeClr val="bg1"/>
                </a:solidFill>
              </a:rPr>
              <a:t>握手比例低的原因</a:t>
            </a:r>
            <a:endParaRPr lang="en-US" altLang="zh-CN" sz="1200" spc="300" dirty="0">
              <a:solidFill>
                <a:schemeClr val="bg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zh-CN" sz="1050" spc="300" dirty="0">
                <a:solidFill>
                  <a:schemeClr val="bg1"/>
                </a:solidFill>
                <a:cs typeface="+mn-cs"/>
              </a:rPr>
              <a:t>ID</a:t>
            </a: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和</a:t>
            </a:r>
            <a:r>
              <a:rPr lang="en-US" altLang="zh-CN" sz="1050" spc="300" dirty="0">
                <a:solidFill>
                  <a:schemeClr val="bg1"/>
                </a:solidFill>
                <a:cs typeface="+mn-cs"/>
              </a:rPr>
              <a:t>server config</a:t>
            </a: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是进程独自随机产生</a:t>
            </a: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  <a:p>
            <a:pPr lvl="1">
              <a:lnSpc>
                <a:spcPct val="200000"/>
              </a:lnSpc>
            </a:pPr>
            <a:r>
              <a:rPr lang="en-US" altLang="zh-CN" sz="1050" spc="300" dirty="0" err="1">
                <a:solidFill>
                  <a:schemeClr val="bg1"/>
                </a:solidFill>
                <a:cs typeface="+mn-cs"/>
              </a:rPr>
              <a:t>stgw</a:t>
            </a: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接入架构是多集群多进程</a:t>
            </a: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  <a:p>
            <a:pPr>
              <a:lnSpc>
                <a:spcPct val="20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提升</a:t>
            </a:r>
            <a:r>
              <a:rPr lang="en-US" altLang="zh-CN" sz="1200" spc="300" dirty="0">
                <a:solidFill>
                  <a:schemeClr val="bg1"/>
                </a:solidFill>
              </a:rPr>
              <a:t>0RTT</a:t>
            </a:r>
            <a:r>
              <a:rPr lang="zh-CN" altLang="en-US" sz="1200" spc="300" dirty="0">
                <a:solidFill>
                  <a:schemeClr val="bg1"/>
                </a:solidFill>
              </a:rPr>
              <a:t>握手比例的初期方案</a:t>
            </a:r>
            <a:endParaRPr lang="en-US" altLang="zh-CN" sz="1200" spc="300" dirty="0">
              <a:solidFill>
                <a:schemeClr val="bg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zh-CN" sz="1050" spc="300" dirty="0">
                <a:solidFill>
                  <a:schemeClr val="bg1"/>
                </a:solidFill>
                <a:cs typeface="+mn-cs"/>
              </a:rPr>
              <a:t>IP</a:t>
            </a: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哈希，部分解决了多机的问题，也会带来单机热点</a:t>
            </a: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  <a:p>
            <a:pPr lvl="1">
              <a:lnSpc>
                <a:spcPct val="200000"/>
              </a:lnSpc>
            </a:pP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多进程共享，只解决单机的问题</a:t>
            </a: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  <a:p>
            <a:pPr lvl="1">
              <a:lnSpc>
                <a:spcPct val="200000"/>
              </a:lnSpc>
            </a:pP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多机共享，增加延时和架构成本</a:t>
            </a: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  <a:p>
            <a:pPr>
              <a:lnSpc>
                <a:spcPct val="200000"/>
              </a:lnSpc>
            </a:pPr>
            <a:r>
              <a:rPr lang="en-US" altLang="zh-CN" sz="1200" spc="300" dirty="0">
                <a:solidFill>
                  <a:schemeClr val="bg1"/>
                </a:solidFill>
              </a:rPr>
              <a:t>OTP</a:t>
            </a:r>
            <a:r>
              <a:rPr lang="zh-CN" altLang="en-US" sz="1200" spc="300" dirty="0">
                <a:solidFill>
                  <a:schemeClr val="bg1"/>
                </a:solidFill>
              </a:rPr>
              <a:t>方案</a:t>
            </a:r>
            <a:endParaRPr lang="en-US" altLang="zh-CN" sz="1200" spc="300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2A2DD0-BA36-E442-B530-5127403B5D2E}"/>
              </a:ext>
            </a:extLst>
          </p:cNvPr>
          <p:cNvSpPr/>
          <p:nvPr/>
        </p:nvSpPr>
        <p:spPr bwMode="auto">
          <a:xfrm>
            <a:off x="4475669" y="1989137"/>
            <a:ext cx="2152059" cy="23855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2F243E3-1BF1-3147-B1B4-98FF00F59CF9}"/>
              </a:ext>
            </a:extLst>
          </p:cNvPr>
          <p:cNvSpPr/>
          <p:nvPr/>
        </p:nvSpPr>
        <p:spPr bwMode="auto">
          <a:xfrm>
            <a:off x="4475670" y="4579938"/>
            <a:ext cx="6694716" cy="2070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B8D06C7-E989-4AD1-A3D9-9830BC4FD208}"/>
              </a:ext>
            </a:extLst>
          </p:cNvPr>
          <p:cNvGrpSpPr/>
          <p:nvPr/>
        </p:nvGrpSpPr>
        <p:grpSpPr>
          <a:xfrm>
            <a:off x="4844266" y="2080186"/>
            <a:ext cx="1602075" cy="2213331"/>
            <a:chOff x="4931302" y="718324"/>
            <a:chExt cx="1649641" cy="2797771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DCB45BE8-E564-4981-8DF6-92D1DE435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1302" y="1123452"/>
              <a:ext cx="1649641" cy="2392643"/>
            </a:xfrm>
            <a:prstGeom prst="rect">
              <a:avLst/>
            </a:prstGeom>
          </p:spPr>
        </p:pic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486F5B5-DDD0-4EA3-8721-FC51075343C1}"/>
                </a:ext>
              </a:extLst>
            </p:cNvPr>
            <p:cNvSpPr/>
            <p:nvPr/>
          </p:nvSpPr>
          <p:spPr>
            <a:xfrm>
              <a:off x="5409491" y="718324"/>
              <a:ext cx="653967" cy="3501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 err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哈希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C94214FD-F765-4E78-B1D3-70E2EDB4423E}"/>
              </a:ext>
            </a:extLst>
          </p:cNvPr>
          <p:cNvSpPr/>
          <p:nvPr/>
        </p:nvSpPr>
        <p:spPr>
          <a:xfrm>
            <a:off x="4530815" y="4711162"/>
            <a:ext cx="321998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0070C0"/>
                </a:solidFill>
                <a:latin typeface="Helvetica Neue"/>
              </a:rPr>
              <a:t>Server Config </a:t>
            </a:r>
            <a:r>
              <a:rPr lang="zh-CN" altLang="en-US" sz="1200" dirty="0">
                <a:solidFill>
                  <a:srgbClr val="0070C0"/>
                </a:solidFill>
                <a:latin typeface="Helvetica Neue"/>
              </a:rPr>
              <a:t>的组成元素</a:t>
            </a:r>
            <a:endParaRPr lang="en-US" altLang="zh-CN" sz="1200" dirty="0">
              <a:solidFill>
                <a:srgbClr val="0070C0"/>
              </a:solidFill>
              <a:latin typeface="Helvetica Neue"/>
            </a:endParaRPr>
          </a:p>
          <a:p>
            <a:endParaRPr lang="en-US" altLang="zh-CN" sz="1200" dirty="0">
              <a:solidFill>
                <a:srgbClr val="000000"/>
              </a:solidFill>
              <a:latin typeface="Helvetica Neu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00"/>
                </a:solidFill>
                <a:latin typeface="Helvetica Neue"/>
              </a:rPr>
              <a:t>SCID: server config</a:t>
            </a:r>
            <a:r>
              <a:rPr lang="zh-CN" altLang="en-US" sz="1200" dirty="0">
                <a:solidFill>
                  <a:srgbClr val="000000"/>
                </a:solidFill>
                <a:latin typeface="Helvetica Neue"/>
              </a:rPr>
              <a:t>的</a:t>
            </a:r>
            <a:r>
              <a:rPr lang="en-US" altLang="zh-CN" sz="1200" dirty="0">
                <a:solidFill>
                  <a:srgbClr val="000000"/>
                </a:solidFill>
                <a:latin typeface="Helvetica Neue"/>
              </a:rPr>
              <a:t>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00"/>
                </a:solidFill>
                <a:latin typeface="Helvetica Neue"/>
              </a:rPr>
              <a:t>PUBS: </a:t>
            </a:r>
            <a:r>
              <a:rPr lang="zh-CN" altLang="en-US" sz="1200" dirty="0">
                <a:solidFill>
                  <a:srgbClr val="000000"/>
                </a:solidFill>
                <a:latin typeface="Helvetica Neue"/>
              </a:rPr>
              <a:t>密钥交换算法的公钥</a:t>
            </a:r>
            <a:endParaRPr lang="en-US" altLang="zh-CN" sz="1200" dirty="0">
              <a:solidFill>
                <a:srgbClr val="000000"/>
              </a:solidFill>
              <a:latin typeface="Helvetica Neu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00"/>
                </a:solidFill>
                <a:latin typeface="Helvetica Neue"/>
              </a:rPr>
              <a:t>KEXS</a:t>
            </a:r>
            <a:r>
              <a:rPr lang="zh-CN" altLang="en-US" sz="1200" dirty="0">
                <a:solidFill>
                  <a:srgbClr val="000000"/>
                </a:solidFill>
                <a:latin typeface="Helvetica Neue"/>
              </a:rPr>
              <a:t>：密钥交换算法名，支持</a:t>
            </a:r>
            <a:r>
              <a:rPr lang="en-US" altLang="zh-CN" sz="1200" dirty="0">
                <a:solidFill>
                  <a:srgbClr val="000000"/>
                </a:solidFill>
                <a:latin typeface="Helvetica Neue"/>
              </a:rPr>
              <a:t>p256</a:t>
            </a:r>
            <a:r>
              <a:rPr lang="zh-CN" altLang="en-US" sz="1200" dirty="0">
                <a:solidFill>
                  <a:srgbClr val="000000"/>
                </a:solidFill>
                <a:latin typeface="Helvetica Neue"/>
              </a:rPr>
              <a:t>和</a:t>
            </a:r>
            <a:r>
              <a:rPr lang="en-US" altLang="zh-CN" sz="1200" dirty="0">
                <a:solidFill>
                  <a:srgbClr val="000000"/>
                </a:solidFill>
                <a:latin typeface="Helvetica Neue"/>
              </a:rPr>
              <a:t>c25515</a:t>
            </a:r>
            <a:r>
              <a:rPr lang="zh-CN" altLang="en-US" sz="1200" dirty="0">
                <a:solidFill>
                  <a:srgbClr val="000000"/>
                </a:solidFill>
                <a:latin typeface="Helvetica Neue"/>
              </a:rPr>
              <a:t>椭圆曲线</a:t>
            </a:r>
            <a:endParaRPr lang="en-US" altLang="zh-CN" sz="1200" b="1" dirty="0">
              <a:solidFill>
                <a:srgbClr val="000000"/>
              </a:solidFill>
              <a:latin typeface="Helvetica Neu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00"/>
                </a:solidFill>
                <a:latin typeface="Helvetica Neue"/>
              </a:rPr>
              <a:t>EXPY</a:t>
            </a:r>
            <a:r>
              <a:rPr lang="zh-CN" altLang="en-US" sz="1200" dirty="0">
                <a:solidFill>
                  <a:srgbClr val="000000"/>
                </a:solidFill>
                <a:latin typeface="Helvetica Neue"/>
              </a:rPr>
              <a:t>：过期时间</a:t>
            </a:r>
            <a:endParaRPr lang="en-US" altLang="zh-CN" sz="1200" dirty="0">
              <a:solidFill>
                <a:srgbClr val="000000"/>
              </a:solidFill>
              <a:latin typeface="Helvetica Neu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00"/>
                </a:solidFill>
                <a:latin typeface="Helvetica Neue"/>
              </a:rPr>
              <a:t>AEAD</a:t>
            </a:r>
            <a:r>
              <a:rPr lang="zh-CN" altLang="en-US" sz="1200" dirty="0">
                <a:solidFill>
                  <a:srgbClr val="000000"/>
                </a:solidFill>
                <a:latin typeface="Helvetica Neue"/>
              </a:rPr>
              <a:t>：对称加密认证算法名</a:t>
            </a:r>
            <a:endParaRPr lang="en-US" altLang="zh-CN" sz="1200" dirty="0">
              <a:solidFill>
                <a:srgbClr val="000000"/>
              </a:solidFill>
              <a:latin typeface="Helvetica Neu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VERS</a:t>
            </a:r>
            <a:r>
              <a:rPr lang="zh-CN" altLang="en-US" sz="1200" dirty="0"/>
              <a:t>：版本</a:t>
            </a:r>
            <a:endParaRPr lang="en-US" altLang="zh-CN" sz="1200" dirty="0">
              <a:solidFill>
                <a:srgbClr val="000000"/>
              </a:solidFill>
              <a:latin typeface="Helvetica Neue"/>
            </a:endParaRPr>
          </a:p>
          <a:p>
            <a:endParaRPr lang="zh-CN" altLang="en-US" sz="1200" dirty="0"/>
          </a:p>
        </p:txBody>
      </p:sp>
      <p:sp>
        <p:nvSpPr>
          <p:cNvPr id="62" name="箭头: 右 61">
            <a:extLst>
              <a:ext uri="{FF2B5EF4-FFF2-40B4-BE49-F238E27FC236}">
                <a16:creationId xmlns:a16="http://schemas.microsoft.com/office/drawing/2014/main" id="{EFDF61C1-F28E-4EE7-9966-40FF39632D41}"/>
              </a:ext>
            </a:extLst>
          </p:cNvPr>
          <p:cNvSpPr/>
          <p:nvPr/>
        </p:nvSpPr>
        <p:spPr bwMode="auto">
          <a:xfrm>
            <a:off x="7502994" y="5501099"/>
            <a:ext cx="636776" cy="197599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46D9AC79-1AB2-442C-89E4-4F0C94BBDB38}"/>
              </a:ext>
            </a:extLst>
          </p:cNvPr>
          <p:cNvSpPr/>
          <p:nvPr/>
        </p:nvSpPr>
        <p:spPr>
          <a:xfrm>
            <a:off x="6949188" y="5726456"/>
            <a:ext cx="17443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9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r>
              <a:rPr lang="en-US" altLang="zh-CN" sz="9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server config </a:t>
            </a:r>
            <a:r>
              <a:rPr lang="zh-CN" altLang="en-US" sz="9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9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9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的生成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FEAED96-1E5C-8541-B5B3-69142C3017EF}"/>
              </a:ext>
            </a:extLst>
          </p:cNvPr>
          <p:cNvSpPr/>
          <p:nvPr/>
        </p:nvSpPr>
        <p:spPr bwMode="auto">
          <a:xfrm>
            <a:off x="6824859" y="1989137"/>
            <a:ext cx="2064822" cy="23855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757C56C-DC03-9343-A288-7C2D5DC18B7F}"/>
              </a:ext>
            </a:extLst>
          </p:cNvPr>
          <p:cNvSpPr/>
          <p:nvPr/>
        </p:nvSpPr>
        <p:spPr bwMode="auto">
          <a:xfrm>
            <a:off x="9082153" y="1989137"/>
            <a:ext cx="2069480" cy="23855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BA03AFA-3C7F-455C-92FB-089B772486BE}"/>
              </a:ext>
            </a:extLst>
          </p:cNvPr>
          <p:cNvGrpSpPr/>
          <p:nvPr/>
        </p:nvGrpSpPr>
        <p:grpSpPr>
          <a:xfrm>
            <a:off x="7225033" y="2116900"/>
            <a:ext cx="1358146" cy="2199293"/>
            <a:chOff x="8519964" y="2751986"/>
            <a:chExt cx="5281088" cy="890424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9D60015-C666-4D4A-B766-24DE5BA46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9964" y="4275431"/>
              <a:ext cx="5281088" cy="73808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D158C7B-9CEA-4419-9939-2FC8D6A55485}"/>
                </a:ext>
              </a:extLst>
            </p:cNvPr>
            <p:cNvSpPr/>
            <p:nvPr/>
          </p:nvSpPr>
          <p:spPr>
            <a:xfrm>
              <a:off x="9123386" y="2751986"/>
              <a:ext cx="3710001" cy="11214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多进程共享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47C17FF-3131-4239-BEB9-A2550C305BF8}"/>
              </a:ext>
            </a:extLst>
          </p:cNvPr>
          <p:cNvGrpSpPr/>
          <p:nvPr/>
        </p:nvGrpSpPr>
        <p:grpSpPr>
          <a:xfrm>
            <a:off x="9279284" y="2113818"/>
            <a:ext cx="1592637" cy="2203878"/>
            <a:chOff x="16944172" y="1070040"/>
            <a:chExt cx="6614388" cy="1203795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E725AAE-D516-4348-9D04-67742BE43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44172" y="3518830"/>
              <a:ext cx="6614388" cy="9589169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B299397-02A9-4DCF-8ECD-051DAD995F2A}"/>
                </a:ext>
              </a:extLst>
            </p:cNvPr>
            <p:cNvSpPr/>
            <p:nvPr/>
          </p:nvSpPr>
          <p:spPr>
            <a:xfrm>
              <a:off x="18172910" y="1070040"/>
              <a:ext cx="4156905" cy="15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Master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177C68BA-FBC9-A74A-A946-E76B24795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8031" y="4617289"/>
            <a:ext cx="2219605" cy="19212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0550266"/>
      </p:ext>
    </p:extLst>
  </p:cSld>
  <p:clrMapOvr>
    <a:masterClrMapping/>
  </p:clrMapOvr>
  <p:transition spd="med" advTm="139947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673C9A1-BD75-48A9-BFBF-EEF655B11E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9425" y="1156525"/>
            <a:ext cx="11002963" cy="6731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rgbClr val="00E8FF"/>
                </a:solidFill>
              </a:rPr>
              <a:t>TQUIC </a:t>
            </a:r>
            <a:r>
              <a:rPr lang="zh-CN" altLang="en-US" dirty="0">
                <a:solidFill>
                  <a:srgbClr val="00E8FF"/>
                </a:solidFill>
              </a:rPr>
              <a:t>密码计算优化</a:t>
            </a:r>
            <a:r>
              <a:rPr lang="en-US" altLang="zh-CN" dirty="0">
                <a:solidFill>
                  <a:srgbClr val="00E8FF"/>
                </a:solidFill>
              </a:rPr>
              <a:t>---</a:t>
            </a:r>
            <a:r>
              <a:rPr lang="zh-CN" altLang="en-US" dirty="0">
                <a:solidFill>
                  <a:srgbClr val="00E8FF"/>
                </a:solidFill>
              </a:rPr>
              <a:t>远程异步代理计算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1E15C24-D2FD-4699-A84D-B3668CE6EF4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71723" y="2001433"/>
            <a:ext cx="4540544" cy="411311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实现思路</a:t>
            </a:r>
            <a:endParaRPr lang="en-US" altLang="zh-CN" sz="1200" spc="300" dirty="0">
              <a:solidFill>
                <a:schemeClr val="bg1"/>
              </a:solidFill>
            </a:endParaRPr>
          </a:p>
          <a:p>
            <a:pPr lvl="1">
              <a:lnSpc>
                <a:spcPct val="200000"/>
              </a:lnSpc>
            </a:pP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算法分离</a:t>
            </a: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  <a:p>
            <a:pPr lvl="1">
              <a:lnSpc>
                <a:spcPct val="200000"/>
              </a:lnSpc>
            </a:pP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异步执行</a:t>
            </a: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  <a:p>
            <a:pPr lvl="1">
              <a:lnSpc>
                <a:spcPct val="200000"/>
              </a:lnSpc>
            </a:pP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硬件加速</a:t>
            </a: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  <a:p>
            <a:pPr>
              <a:lnSpc>
                <a:spcPct val="20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强劲的计算性能</a:t>
            </a:r>
            <a:endParaRPr lang="en-US" altLang="zh-CN" sz="1200" spc="300" dirty="0">
              <a:solidFill>
                <a:schemeClr val="bg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zh-CN" sz="1050" spc="300" dirty="0">
                <a:solidFill>
                  <a:schemeClr val="bg1"/>
                </a:solidFill>
                <a:cs typeface="+mn-cs"/>
              </a:rPr>
              <a:t>HTTPS</a:t>
            </a: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单机实现</a:t>
            </a:r>
            <a:r>
              <a:rPr lang="en-US" altLang="zh-CN" sz="1050" spc="300" dirty="0">
                <a:solidFill>
                  <a:schemeClr val="bg1"/>
                </a:solidFill>
                <a:cs typeface="+mn-cs"/>
              </a:rPr>
              <a:t>6.5W cps </a:t>
            </a:r>
            <a:r>
              <a:rPr lang="en-US" altLang="zh-CN" sz="1050" spc="300" dirty="0" err="1">
                <a:solidFill>
                  <a:schemeClr val="bg1"/>
                </a:solidFill>
                <a:cs typeface="+mn-cs"/>
              </a:rPr>
              <a:t>ecdhe_rsa</a:t>
            </a: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握</a:t>
            </a: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  <a:p>
            <a:pPr>
              <a:lnSpc>
                <a:spcPct val="20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优点</a:t>
            </a:r>
            <a:endParaRPr lang="en-US" altLang="zh-CN" sz="1200" spc="300" dirty="0">
              <a:solidFill>
                <a:schemeClr val="bg1"/>
              </a:solidFill>
            </a:endParaRPr>
          </a:p>
          <a:p>
            <a:pPr lvl="1">
              <a:lnSpc>
                <a:spcPct val="200000"/>
              </a:lnSpc>
            </a:pP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不依赖硬件</a:t>
            </a: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  <a:p>
            <a:pPr lvl="1">
              <a:lnSpc>
                <a:spcPct val="200000"/>
              </a:lnSpc>
            </a:pP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可使用空闲</a:t>
            </a:r>
            <a:r>
              <a:rPr lang="en-US" altLang="zh-CN" sz="1050" spc="300" dirty="0">
                <a:solidFill>
                  <a:schemeClr val="bg1"/>
                </a:solidFill>
                <a:cs typeface="+mn-cs"/>
              </a:rPr>
              <a:t>CPU</a:t>
            </a:r>
          </a:p>
          <a:p>
            <a:pPr lvl="1">
              <a:lnSpc>
                <a:spcPct val="200000"/>
              </a:lnSpc>
            </a:pP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可以支持</a:t>
            </a:r>
            <a:r>
              <a:rPr lang="en-US" altLang="zh-CN" sz="1050" spc="300" dirty="0">
                <a:solidFill>
                  <a:schemeClr val="bg1"/>
                </a:solidFill>
                <a:cs typeface="+mn-cs"/>
              </a:rPr>
              <a:t>Keyless</a:t>
            </a:r>
          </a:p>
          <a:p>
            <a:pPr>
              <a:lnSpc>
                <a:spcPct val="200000"/>
              </a:lnSpc>
            </a:pPr>
            <a:endParaRPr lang="zh-CN" altLang="en-US" sz="1200" spc="3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17BE8A-9ED1-5E4D-B132-A1C290C3A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276" y="2009310"/>
            <a:ext cx="5974267" cy="421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7251"/>
      </p:ext>
    </p:extLst>
  </p:cSld>
  <p:clrMapOvr>
    <a:masterClrMapping/>
  </p:clrMapOvr>
  <p:transition spd="med" advTm="128098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0181E-126F-4ED6-871D-6E4872D783D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9425" y="1125538"/>
            <a:ext cx="9261475" cy="671513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rgbClr val="00E8FF"/>
                </a:solidFill>
              </a:rPr>
              <a:t>TQUIC</a:t>
            </a:r>
            <a:r>
              <a:rPr lang="zh-CN" altLang="en-US" dirty="0">
                <a:solidFill>
                  <a:srgbClr val="00E8FF"/>
                </a:solidFill>
              </a:rPr>
              <a:t>协议栈的性能优化</a:t>
            </a:r>
            <a:r>
              <a:rPr lang="en-US" altLang="zh-CN" dirty="0">
                <a:solidFill>
                  <a:srgbClr val="00E8FF"/>
                </a:solidFill>
              </a:rPr>
              <a:t>---</a:t>
            </a:r>
            <a:r>
              <a:rPr lang="zh-CN" altLang="en-US" dirty="0">
                <a:solidFill>
                  <a:srgbClr val="00E8FF"/>
                </a:solidFill>
              </a:rPr>
              <a:t>分析思路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3AE9FC-1664-4A1C-AC0A-335F8138C14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973453" y="3022895"/>
            <a:ext cx="4103688" cy="81221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通过排除法定位问题</a:t>
            </a:r>
            <a:endParaRPr lang="en-US" altLang="zh-CN" sz="1200" spc="3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协议栈分析思路</a:t>
            </a:r>
            <a:endParaRPr lang="en-US" altLang="zh-CN" sz="1200" spc="300" dirty="0">
              <a:solidFill>
                <a:schemeClr val="bg1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47655EA7-4212-4B0D-A623-D0D4709DA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8048" y="2564904"/>
            <a:ext cx="3384376" cy="29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75698"/>
      </p:ext>
    </p:extLst>
  </p:cSld>
  <p:clrMapOvr>
    <a:masterClrMapping/>
  </p:clrMapOvr>
  <p:transition spd="med" advTm="9285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7F1532-640C-4C9F-85CD-06AE0CC24C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9425" y="1159638"/>
            <a:ext cx="11002963" cy="671513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rgbClr val="00E8FF"/>
                </a:solidFill>
              </a:rPr>
              <a:t>TQUIC</a:t>
            </a:r>
            <a:r>
              <a:rPr lang="zh-CN" altLang="en-US" dirty="0">
                <a:solidFill>
                  <a:srgbClr val="00E8FF"/>
                </a:solidFill>
              </a:rPr>
              <a:t>协议栈的</a:t>
            </a:r>
            <a:r>
              <a:rPr lang="zh-CN" altLang="en-US">
                <a:solidFill>
                  <a:srgbClr val="00E8FF"/>
                </a:solidFill>
              </a:rPr>
              <a:t>性能优化</a:t>
            </a:r>
            <a:r>
              <a:rPr lang="en-US" altLang="zh-CN" dirty="0">
                <a:solidFill>
                  <a:srgbClr val="00E8FF"/>
                </a:solidFill>
              </a:rPr>
              <a:t>---</a:t>
            </a:r>
            <a:r>
              <a:rPr lang="zh-CN" altLang="en-US" dirty="0">
                <a:solidFill>
                  <a:srgbClr val="00E8FF"/>
                </a:solidFill>
              </a:rPr>
              <a:t>方案介绍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451B765-2EA3-4673-AF30-363A7ABD868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911424" y="2996952"/>
            <a:ext cx="5256584" cy="168046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类</a:t>
            </a:r>
            <a:r>
              <a:rPr lang="en-US" altLang="zh-CN" sz="1200" spc="300" dirty="0">
                <a:solidFill>
                  <a:schemeClr val="bg1"/>
                </a:solidFill>
              </a:rPr>
              <a:t>GRO(</a:t>
            </a:r>
            <a:r>
              <a:rPr lang="zh-CN" altLang="zh-CN" sz="1200" spc="300" dirty="0">
                <a:solidFill>
                  <a:schemeClr val="bg1"/>
                </a:solidFill>
              </a:rPr>
              <a:t>Generic Receive Offload</a:t>
            </a:r>
            <a:r>
              <a:rPr lang="en-US" altLang="zh-CN" sz="1200" spc="3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类</a:t>
            </a:r>
            <a:r>
              <a:rPr lang="en-US" altLang="zh-CN" sz="1200" spc="300" dirty="0">
                <a:solidFill>
                  <a:schemeClr val="bg1"/>
                </a:solidFill>
              </a:rPr>
              <a:t>GSO(</a:t>
            </a:r>
            <a:r>
              <a:rPr lang="zh-CN" altLang="zh-CN" sz="1200" spc="300" dirty="0">
                <a:solidFill>
                  <a:schemeClr val="bg1"/>
                </a:solidFill>
              </a:rPr>
              <a:t>Generic Segmentation Offload</a:t>
            </a:r>
            <a:r>
              <a:rPr lang="en-US" altLang="zh-CN" sz="1200" spc="3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sz="1200" spc="300" dirty="0">
                <a:solidFill>
                  <a:schemeClr val="bg1"/>
                </a:solidFill>
              </a:rPr>
              <a:t>Ack Decimation</a:t>
            </a:r>
          </a:p>
          <a:p>
            <a:pPr>
              <a:lnSpc>
                <a:spcPct val="200000"/>
              </a:lnSpc>
            </a:pPr>
            <a:endParaRPr lang="zh-CN" altLang="en-US" sz="12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069518"/>
      </p:ext>
    </p:extLst>
  </p:cSld>
  <p:clrMapOvr>
    <a:masterClrMapping/>
  </p:clrMapOvr>
  <p:transition spd="med" advTm="152933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80A25-D4EA-4E71-B1E3-79157A55BE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9425" y="1124744"/>
            <a:ext cx="11122025" cy="855663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rgbClr val="00E8FF"/>
                </a:solidFill>
              </a:rPr>
              <a:t>TQUIC</a:t>
            </a:r>
            <a:r>
              <a:rPr lang="zh-CN" altLang="en-US" dirty="0">
                <a:solidFill>
                  <a:srgbClr val="00E8FF"/>
                </a:solidFill>
              </a:rPr>
              <a:t>多进程连接迁移的问题</a:t>
            </a: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08AB7314-5286-4052-AC3C-FEBF8B494072}"/>
              </a:ext>
            </a:extLst>
          </p:cNvPr>
          <p:cNvSpPr txBox="1">
            <a:spLocks/>
          </p:cNvSpPr>
          <p:nvPr/>
        </p:nvSpPr>
        <p:spPr>
          <a:xfrm>
            <a:off x="486895" y="1928969"/>
            <a:ext cx="2950821" cy="5017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defPPr>
              <a:defRPr lang="zh-CN"/>
            </a:defPPr>
            <a:lvl1pPr marL="342900" indent="-342900" defTabSz="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lvl="1" indent="-285750" defTabSz="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05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defTabSz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defTabSz="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defTabSz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6pPr>
            <a:lvl7pPr marL="29718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7pPr>
            <a:lvl8pPr marL="34290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8pPr>
            <a:lvl9pPr marL="38862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连接迁移的概念</a:t>
            </a:r>
            <a:endParaRPr lang="en-US" altLang="zh-CN" dirty="0"/>
          </a:p>
          <a:p>
            <a:pPr lvl="1"/>
            <a:r>
              <a:rPr lang="zh-CN" altLang="en-US" dirty="0"/>
              <a:t>客户端</a:t>
            </a:r>
            <a:r>
              <a:rPr lang="en-US" altLang="zh-CN" dirty="0"/>
              <a:t>IP/Port</a:t>
            </a:r>
            <a:r>
              <a:rPr lang="zh-CN" altLang="en-US" dirty="0"/>
              <a:t>发生变化后，连接依然保持</a:t>
            </a:r>
            <a:endParaRPr lang="en-US" altLang="zh-CN" dirty="0"/>
          </a:p>
          <a:p>
            <a:pPr lvl="1"/>
            <a:r>
              <a:rPr lang="zh-CN" altLang="en-US" dirty="0"/>
              <a:t>提升用户在网络切换场景下的体验</a:t>
            </a:r>
            <a:endParaRPr lang="en-US" altLang="zh-CN" dirty="0"/>
          </a:p>
          <a:p>
            <a:r>
              <a:rPr lang="zh-CN" altLang="en-US" dirty="0"/>
              <a:t>连接迁移成功的关键</a:t>
            </a:r>
            <a:endParaRPr lang="en-US" altLang="zh-CN" dirty="0"/>
          </a:p>
          <a:p>
            <a:pPr lvl="1"/>
            <a:r>
              <a:rPr lang="en-US" altLang="zh-CN" dirty="0"/>
              <a:t>QUIC</a:t>
            </a:r>
            <a:r>
              <a:rPr lang="zh-CN" altLang="en-US" dirty="0"/>
              <a:t>的连接以一个随机数</a:t>
            </a:r>
            <a:r>
              <a:rPr lang="en-US" altLang="zh-CN" dirty="0"/>
              <a:t>ID</a:t>
            </a:r>
            <a:r>
              <a:rPr lang="zh-CN" altLang="en-US" dirty="0"/>
              <a:t>为标识</a:t>
            </a:r>
            <a:endParaRPr lang="en-US" altLang="zh-CN" dirty="0"/>
          </a:p>
          <a:p>
            <a:pPr lvl="1"/>
            <a:r>
              <a:rPr lang="zh-CN" altLang="en-US" dirty="0"/>
              <a:t>相同的连接</a:t>
            </a:r>
            <a:r>
              <a:rPr lang="en-US" altLang="zh-CN" dirty="0"/>
              <a:t>ID</a:t>
            </a:r>
            <a:r>
              <a:rPr lang="zh-CN" altLang="en-US" dirty="0"/>
              <a:t>必须要落到指定的进程</a:t>
            </a:r>
            <a:endParaRPr lang="en-US" altLang="zh-CN" dirty="0"/>
          </a:p>
          <a:p>
            <a:r>
              <a:rPr lang="zh-CN" altLang="en-US" dirty="0"/>
              <a:t>实现方案存在的问题</a:t>
            </a:r>
            <a:endParaRPr lang="en-US" altLang="zh-CN" dirty="0"/>
          </a:p>
          <a:p>
            <a:pPr lvl="1"/>
            <a:r>
              <a:rPr lang="ja-JP" altLang="en-US" dirty="0"/>
              <a:t>多机多进程接入</a:t>
            </a:r>
            <a:r>
              <a:rPr lang="ja-JP" altLang="en-US"/>
              <a:t>下</a:t>
            </a:r>
            <a:r>
              <a:rPr lang="zh-CN" altLang="en-US" dirty="0"/>
              <a:t>，</a:t>
            </a:r>
            <a:r>
              <a:rPr lang="ja-JP" altLang="en-US" dirty="0"/>
              <a:t>连接迁移的成功率</a:t>
            </a:r>
            <a:r>
              <a:rPr lang="ja-JP" altLang="en-US"/>
              <a:t>很</a:t>
            </a:r>
            <a:r>
              <a:rPr lang="zh-CN" altLang="en-US" dirty="0"/>
              <a:t>低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073006-B05F-F740-B12C-72633C0BF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262" y="1989138"/>
            <a:ext cx="8168313" cy="40031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2177361"/>
      </p:ext>
    </p:extLst>
  </p:cSld>
  <p:clrMapOvr>
    <a:masterClrMapping/>
  </p:clrMapOvr>
  <p:transition spd="med" advTm="94999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1B5D1-EB8B-4970-96A3-68BEAA06A4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9345" y="1137362"/>
            <a:ext cx="11122025" cy="855663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rgbClr val="00E8FF"/>
                </a:solidFill>
              </a:rPr>
              <a:t>TQUIC</a:t>
            </a:r>
            <a:r>
              <a:rPr lang="zh-CN" altLang="en-US" dirty="0">
                <a:solidFill>
                  <a:srgbClr val="00E8FF"/>
                </a:solidFill>
              </a:rPr>
              <a:t>多进程连接迁移解决方案</a:t>
            </a:r>
            <a:r>
              <a:rPr lang="en-US" altLang="zh-CN" dirty="0">
                <a:solidFill>
                  <a:srgbClr val="00E8FF"/>
                </a:solidFill>
              </a:rPr>
              <a:t>---</a:t>
            </a:r>
            <a:r>
              <a:rPr lang="en-US" altLang="zh-CN" dirty="0" err="1">
                <a:solidFill>
                  <a:srgbClr val="00E8FF"/>
                </a:solidFill>
              </a:rPr>
              <a:t>reuseid</a:t>
            </a:r>
            <a:endParaRPr lang="zh-CN" altLang="en-US" dirty="0">
              <a:solidFill>
                <a:srgbClr val="00E8FF"/>
              </a:solidFill>
            </a:endParaRPr>
          </a:p>
        </p:txBody>
      </p:sp>
      <p:sp>
        <p:nvSpPr>
          <p:cNvPr id="129" name="内容占位符 2">
            <a:extLst>
              <a:ext uri="{FF2B5EF4-FFF2-40B4-BE49-F238E27FC236}">
                <a16:creationId xmlns:a16="http://schemas.microsoft.com/office/drawing/2014/main" id="{9BD586F2-8F80-4C73-B9E4-1069AB49336E}"/>
              </a:ext>
            </a:extLst>
          </p:cNvPr>
          <p:cNvSpPr txBox="1">
            <a:spLocks/>
          </p:cNvSpPr>
          <p:nvPr/>
        </p:nvSpPr>
        <p:spPr>
          <a:xfrm>
            <a:off x="503146" y="2004380"/>
            <a:ext cx="3339443" cy="297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defPPr>
              <a:defRPr lang="zh-CN"/>
            </a:defPPr>
            <a:lvl1pPr marL="342900" indent="-342900" defTabSz="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lvl="1" indent="-285750" defTabSz="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05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defTabSz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defTabSz="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defTabSz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6pPr>
            <a:lvl7pPr marL="29718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7pPr>
            <a:lvl8pPr marL="34290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8pPr>
            <a:lvl9pPr marL="38862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en-US" altLang="zh-CN" dirty="0" err="1"/>
              <a:t>Reuseid</a:t>
            </a:r>
            <a:endParaRPr lang="en-US" altLang="zh-CN" dirty="0"/>
          </a:p>
          <a:p>
            <a:pPr lvl="1"/>
            <a:r>
              <a:rPr lang="zh-CN" altLang="en-US" dirty="0"/>
              <a:t>借鉴</a:t>
            </a:r>
            <a:r>
              <a:rPr lang="en-US" altLang="zh-CN" dirty="0" err="1"/>
              <a:t>reuseport</a:t>
            </a:r>
            <a:r>
              <a:rPr lang="zh-CN" altLang="en-US" dirty="0"/>
              <a:t>的实现，使用连接</a:t>
            </a:r>
            <a:r>
              <a:rPr lang="en-US" altLang="zh-CN" dirty="0"/>
              <a:t>ID</a:t>
            </a:r>
            <a:r>
              <a:rPr lang="zh-CN" altLang="en-US" dirty="0"/>
              <a:t>查找</a:t>
            </a:r>
            <a:r>
              <a:rPr lang="en-US" altLang="zh-CN" dirty="0"/>
              <a:t>socket</a:t>
            </a:r>
          </a:p>
          <a:p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内核方案比较重</a:t>
            </a:r>
            <a:endParaRPr lang="en-US" altLang="zh-CN" dirty="0"/>
          </a:p>
          <a:p>
            <a:pPr lvl="1"/>
            <a:r>
              <a:rPr lang="zh-CN" altLang="en-US" dirty="0"/>
              <a:t>进程数发生变化后会出错</a:t>
            </a:r>
            <a:endParaRPr lang="en-US" altLang="zh-CN" dirty="0"/>
          </a:p>
          <a:p>
            <a:r>
              <a:rPr lang="zh-CN" altLang="en-US" dirty="0"/>
              <a:t>后续改进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FED1E5-B897-FC40-A47E-1735EA305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565" y="1993025"/>
            <a:ext cx="3724873" cy="432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16317"/>
      </p:ext>
    </p:extLst>
  </p:cSld>
  <p:clrMapOvr>
    <a:masterClrMapping/>
  </p:clrMapOvr>
  <p:transition spd="med" advTm="192044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A780D-DA27-4BA9-A6D1-14561BAD98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9425" y="1133475"/>
            <a:ext cx="11122025" cy="8556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rgbClr val="00E8FF"/>
                </a:solidFill>
              </a:rPr>
              <a:t>分布式集群多进程连接迁移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438B27B-E7B8-4FF6-8231-AA86FFC0E182}"/>
              </a:ext>
            </a:extLst>
          </p:cNvPr>
          <p:cNvSpPr txBox="1">
            <a:spLocks/>
          </p:cNvSpPr>
          <p:nvPr/>
        </p:nvSpPr>
        <p:spPr>
          <a:xfrm>
            <a:off x="479425" y="2564904"/>
            <a:ext cx="3318482" cy="121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defPPr>
              <a:defRPr lang="zh-CN"/>
            </a:defPPr>
            <a:lvl1pPr marL="342900" indent="-342900" defTabSz="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lvl="1" indent="-285750" defTabSz="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05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defTabSz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defTabSz="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defTabSz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6pPr>
            <a:lvl7pPr marL="29718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7pPr>
            <a:lvl8pPr marL="34290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8pPr>
            <a:lvl9pPr marL="38862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四层</a:t>
            </a:r>
            <a:r>
              <a:rPr lang="en-US" altLang="zh-CN" dirty="0"/>
              <a:t>ID</a:t>
            </a:r>
            <a:r>
              <a:rPr lang="zh-CN" altLang="en-US" dirty="0"/>
              <a:t>哈希</a:t>
            </a:r>
            <a:endParaRPr lang="en-US" altLang="zh-CN" dirty="0"/>
          </a:p>
          <a:p>
            <a:r>
              <a:rPr lang="zh-CN" altLang="en-US" dirty="0"/>
              <a:t>七层内核</a:t>
            </a:r>
            <a:r>
              <a:rPr lang="en-US" altLang="zh-CN" dirty="0"/>
              <a:t>reuse id</a:t>
            </a:r>
          </a:p>
          <a:p>
            <a:r>
              <a:rPr lang="zh-CN" altLang="en-US" dirty="0"/>
              <a:t>七层会话保持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D59D2B-05A9-AF41-91DD-FFC680680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192" y="1989138"/>
            <a:ext cx="4205599" cy="428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35440"/>
      </p:ext>
    </p:extLst>
  </p:cSld>
  <p:clrMapOvr>
    <a:masterClrMapping/>
  </p:clrMapOvr>
  <p:transition spd="med" advTm="33416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637AD-107D-4A23-BBA6-A153CFC575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9425" y="1133475"/>
            <a:ext cx="11122025" cy="8556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rgbClr val="00E8FF"/>
                </a:solidFill>
              </a:rPr>
              <a:t>腾讯云</a:t>
            </a:r>
            <a:r>
              <a:rPr lang="en-US" altLang="zh-CN" dirty="0">
                <a:solidFill>
                  <a:srgbClr val="00E8FF"/>
                </a:solidFill>
              </a:rPr>
              <a:t>CLB/CDN</a:t>
            </a:r>
            <a:r>
              <a:rPr lang="zh-CN" altLang="en-US" dirty="0">
                <a:solidFill>
                  <a:srgbClr val="00E8FF"/>
                </a:solidFill>
              </a:rPr>
              <a:t>支持</a:t>
            </a:r>
            <a:r>
              <a:rPr lang="en-US" altLang="zh-CN" dirty="0">
                <a:solidFill>
                  <a:srgbClr val="00E8FF"/>
                </a:solidFill>
              </a:rPr>
              <a:t>QUIC</a:t>
            </a:r>
            <a:endParaRPr lang="zh-CN" altLang="en-US" dirty="0">
              <a:solidFill>
                <a:srgbClr val="00E8FF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0B3A1C-6FC5-4D68-9A03-5BAA9D1622D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76449" y="2023511"/>
            <a:ext cx="2663825" cy="266810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业界第一个支持</a:t>
            </a:r>
            <a:r>
              <a:rPr lang="en-US" altLang="zh-CN" sz="1200" spc="300" dirty="0">
                <a:solidFill>
                  <a:schemeClr val="bg1"/>
                </a:solidFill>
              </a:rPr>
              <a:t>QUIC</a:t>
            </a:r>
            <a:r>
              <a:rPr lang="zh-CN" altLang="en-US" sz="1200" spc="300" dirty="0">
                <a:solidFill>
                  <a:schemeClr val="bg1"/>
                </a:solidFill>
              </a:rPr>
              <a:t>的云厂商</a:t>
            </a:r>
            <a:endParaRPr lang="en-US" altLang="zh-CN" sz="1200" spc="300" dirty="0">
              <a:solidFill>
                <a:schemeClr val="bg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zh-CN" sz="1050" spc="300" dirty="0">
                <a:solidFill>
                  <a:schemeClr val="bg1"/>
                </a:solidFill>
                <a:cs typeface="+mn-cs"/>
              </a:rPr>
              <a:t>17</a:t>
            </a: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年</a:t>
            </a:r>
            <a:r>
              <a:rPr lang="en-US" altLang="zh-CN" sz="1050" spc="300" dirty="0">
                <a:solidFill>
                  <a:schemeClr val="bg1"/>
                </a:solidFill>
                <a:cs typeface="+mn-cs"/>
              </a:rPr>
              <a:t>8</a:t>
            </a: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月</a:t>
            </a: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  <a:p>
            <a:pPr>
              <a:lnSpc>
                <a:spcPct val="200000"/>
              </a:lnSpc>
            </a:pPr>
            <a:r>
              <a:rPr lang="en-US" altLang="zh-CN" sz="1200" spc="300" dirty="0">
                <a:solidFill>
                  <a:srgbClr val="00E8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Google LB</a:t>
            </a:r>
            <a:r>
              <a:rPr lang="zh-CN" altLang="en-US" sz="1200" spc="300" dirty="0">
                <a:solidFill>
                  <a:srgbClr val="00E8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宣布支持</a:t>
            </a:r>
            <a:r>
              <a:rPr lang="en-US" altLang="zh-CN" sz="1200" spc="300" dirty="0">
                <a:solidFill>
                  <a:srgbClr val="00E8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QUIC</a:t>
            </a:r>
            <a:endParaRPr lang="en-US" altLang="zh-CN" sz="1200" spc="300" dirty="0">
              <a:solidFill>
                <a:srgbClr val="00E8FF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zh-CN" sz="1050" spc="300" dirty="0">
                <a:solidFill>
                  <a:schemeClr val="bg1"/>
                </a:solidFill>
                <a:cs typeface="+mn-cs"/>
              </a:rPr>
              <a:t>18</a:t>
            </a: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年</a:t>
            </a:r>
            <a:r>
              <a:rPr lang="en-US" altLang="zh-CN" sz="1050" spc="300" dirty="0">
                <a:solidFill>
                  <a:schemeClr val="bg1"/>
                </a:solidFill>
                <a:cs typeface="+mn-cs"/>
              </a:rPr>
              <a:t>6</a:t>
            </a: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月</a:t>
            </a: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  <a:p>
            <a:pPr>
              <a:lnSpc>
                <a:spcPct val="200000"/>
              </a:lnSpc>
            </a:pPr>
            <a:endParaRPr lang="zh-CN" altLang="en-US" sz="1200" spc="3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706B7F-43BB-D642-8861-96097349C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279" y="1989139"/>
            <a:ext cx="4608512" cy="398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1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F797B-7E9F-4850-A330-F75BEAC417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9425" y="1163811"/>
            <a:ext cx="11122025" cy="8556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rgbClr val="00E8FF"/>
                </a:solidFill>
              </a:rPr>
              <a:t>腾讯云</a:t>
            </a:r>
            <a:r>
              <a:rPr lang="en-US" altLang="zh-CN" dirty="0">
                <a:solidFill>
                  <a:srgbClr val="00E8FF"/>
                </a:solidFill>
              </a:rPr>
              <a:t>CLB &amp;&amp; CDN</a:t>
            </a:r>
            <a:r>
              <a:rPr lang="zh-CN" altLang="en-US" dirty="0">
                <a:solidFill>
                  <a:srgbClr val="00E8FF"/>
                </a:solidFill>
              </a:rPr>
              <a:t>   </a:t>
            </a:r>
            <a:r>
              <a:rPr lang="en-US" altLang="zh-CN" dirty="0">
                <a:solidFill>
                  <a:srgbClr val="00E8FF"/>
                </a:solidFill>
              </a:rPr>
              <a:t>QUIC  Demo</a:t>
            </a:r>
            <a:endParaRPr lang="zh-CN" altLang="en-US" dirty="0">
              <a:solidFill>
                <a:srgbClr val="00E8FF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B2DED3-C099-44DB-A6D5-D9907AB8DB3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81238" y="2492896"/>
            <a:ext cx="2879725" cy="141468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spc="300" dirty="0">
                <a:solidFill>
                  <a:schemeClr val="bg1"/>
                </a:solidFill>
              </a:rPr>
              <a:t>CLB </a:t>
            </a:r>
            <a:r>
              <a:rPr lang="en-US" altLang="zh-CN" sz="1200" spc="300" dirty="0" err="1">
                <a:solidFill>
                  <a:schemeClr val="bg1"/>
                </a:solidFill>
              </a:rPr>
              <a:t>Quic</a:t>
            </a:r>
            <a:r>
              <a:rPr lang="en-US" altLang="zh-CN" sz="1200" spc="300" dirty="0">
                <a:solidFill>
                  <a:schemeClr val="bg1"/>
                </a:solidFill>
              </a:rPr>
              <a:t> demo</a:t>
            </a:r>
          </a:p>
          <a:p>
            <a:pPr lvl="1">
              <a:lnSpc>
                <a:spcPct val="200000"/>
              </a:lnSpc>
            </a:pPr>
            <a:r>
              <a:rPr lang="en-US" altLang="zh-CN" sz="1050" spc="300" dirty="0">
                <a:solidFill>
                  <a:srgbClr val="00E8FF"/>
                </a:solidFill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https://github.com/tencentyun/clb-quic-demo</a:t>
            </a:r>
            <a:endParaRPr lang="en-US" altLang="zh-CN" sz="1050" spc="300" dirty="0">
              <a:solidFill>
                <a:srgbClr val="00E8FF"/>
              </a:solidFill>
              <a:cs typeface="+mn-cs"/>
            </a:endParaRPr>
          </a:p>
        </p:txBody>
      </p:sp>
      <p:pic>
        <p:nvPicPr>
          <p:cNvPr id="4" name="Picture 2" descr="https://github.com/tencentyun/clb-quic-demo/raw/master/images/welcome_page.png">
            <a:extLst>
              <a:ext uri="{FF2B5EF4-FFF2-40B4-BE49-F238E27FC236}">
                <a16:creationId xmlns:a16="http://schemas.microsoft.com/office/drawing/2014/main" id="{DCAF747C-9119-4619-AC1D-F1C40918B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82" y="1989138"/>
            <a:ext cx="2378228" cy="446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github.com/tencentyun/clb-quic-demo/raw/master/images/speed_page.png">
            <a:extLst>
              <a:ext uri="{FF2B5EF4-FFF2-40B4-BE49-F238E27FC236}">
                <a16:creationId xmlns:a16="http://schemas.microsoft.com/office/drawing/2014/main" id="{999C70D2-65DF-41A3-BD3C-FB485910E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989138"/>
            <a:ext cx="2232098" cy="446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822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54701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DA6CC5F-A8C7-4B46-81E5-E0D8CC9B97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75"/>
          <a:stretch>
            <a:fillRect/>
          </a:stretch>
        </p:blipFill>
        <p:spPr>
          <a:xfrm>
            <a:off x="6528048" y="1772816"/>
            <a:ext cx="3987627" cy="4453098"/>
          </a:xfrm>
          <a:custGeom>
            <a:avLst/>
            <a:gdLst>
              <a:gd name="connsiteX0" fmla="*/ 2188868 w 5714318"/>
              <a:gd name="connsiteY0" fmla="*/ 0 h 6381343"/>
              <a:gd name="connsiteX1" fmla="*/ 3771886 w 5714318"/>
              <a:gd name="connsiteY1" fmla="*/ 0 h 6381343"/>
              <a:gd name="connsiteX2" fmla="*/ 3963898 w 5714318"/>
              <a:gd name="connsiteY2" fmla="*/ 48354 h 6381343"/>
              <a:gd name="connsiteX3" fmla="*/ 5532530 w 5714318"/>
              <a:gd name="connsiteY3" fmla="*/ 1081530 h 6381343"/>
              <a:gd name="connsiteX4" fmla="*/ 5714318 w 5714318"/>
              <a:gd name="connsiteY4" fmla="*/ 1319626 h 6381343"/>
              <a:gd name="connsiteX5" fmla="*/ 5714318 w 5714318"/>
              <a:gd name="connsiteY5" fmla="*/ 4964438 h 6381343"/>
              <a:gd name="connsiteX6" fmla="*/ 5532530 w 5714318"/>
              <a:gd name="connsiteY6" fmla="*/ 5202535 h 6381343"/>
              <a:gd name="connsiteX7" fmla="*/ 2980376 w 5714318"/>
              <a:gd name="connsiteY7" fmla="*/ 6381343 h 6381343"/>
              <a:gd name="connsiteX8" fmla="*/ 72158 w 5714318"/>
              <a:gd name="connsiteY8" fmla="*/ 4686080 h 6381343"/>
              <a:gd name="connsiteX9" fmla="*/ 0 w 5714318"/>
              <a:gd name="connsiteY9" fmla="*/ 4539374 h 6381343"/>
              <a:gd name="connsiteX10" fmla="*/ 0 w 5714318"/>
              <a:gd name="connsiteY10" fmla="*/ 1744691 h 6381343"/>
              <a:gd name="connsiteX11" fmla="*/ 72158 w 5714318"/>
              <a:gd name="connsiteY11" fmla="*/ 1597984 h 6381343"/>
              <a:gd name="connsiteX12" fmla="*/ 1996856 w 5714318"/>
              <a:gd name="connsiteY12" fmla="*/ 48354 h 638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4318" h="6381343">
                <a:moveTo>
                  <a:pt x="2188868" y="0"/>
                </a:moveTo>
                <a:lnTo>
                  <a:pt x="3771886" y="0"/>
                </a:lnTo>
                <a:lnTo>
                  <a:pt x="3963898" y="48354"/>
                </a:lnTo>
                <a:cubicBezTo>
                  <a:pt x="4585286" y="237647"/>
                  <a:pt x="5128112" y="601578"/>
                  <a:pt x="5532530" y="1081530"/>
                </a:cubicBezTo>
                <a:lnTo>
                  <a:pt x="5714318" y="1319626"/>
                </a:lnTo>
                <a:lnTo>
                  <a:pt x="5714318" y="4964438"/>
                </a:lnTo>
                <a:lnTo>
                  <a:pt x="5532530" y="5202535"/>
                </a:lnTo>
                <a:cubicBezTo>
                  <a:pt x="4925904" y="5922463"/>
                  <a:pt x="4007856" y="6381343"/>
                  <a:pt x="2980376" y="6381343"/>
                </a:cubicBezTo>
                <a:cubicBezTo>
                  <a:pt x="1724568" y="6381343"/>
                  <a:pt x="632231" y="5695855"/>
                  <a:pt x="72158" y="4686080"/>
                </a:cubicBezTo>
                <a:lnTo>
                  <a:pt x="0" y="4539374"/>
                </a:lnTo>
                <a:lnTo>
                  <a:pt x="0" y="1744691"/>
                </a:lnTo>
                <a:lnTo>
                  <a:pt x="72158" y="1597984"/>
                </a:lnTo>
                <a:cubicBezTo>
                  <a:pt x="479484" y="863603"/>
                  <a:pt x="1168338" y="300745"/>
                  <a:pt x="1996856" y="48354"/>
                </a:cubicBezTo>
                <a:close/>
              </a:path>
            </a:pathLst>
          </a:cu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B1C15F-34D5-0341-B643-19BBFACD11D8}"/>
              </a:ext>
            </a:extLst>
          </p:cNvPr>
          <p:cNvSpPr txBox="1"/>
          <p:nvPr/>
        </p:nvSpPr>
        <p:spPr>
          <a:xfrm>
            <a:off x="2351584" y="4682753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Light"/>
              </a:rPr>
              <a:t>2011-2015</a:t>
            </a:r>
            <a:r>
              <a:rPr lang="zh-CN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Light"/>
              </a:rPr>
              <a:t>百度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BEE93A-3D68-7346-9230-B21E59EF5A0B}"/>
              </a:ext>
            </a:extLst>
          </p:cNvPr>
          <p:cNvSpPr txBox="1"/>
          <p:nvPr/>
        </p:nvSpPr>
        <p:spPr>
          <a:xfrm>
            <a:off x="2339231" y="5199162"/>
            <a:ext cx="1858201" cy="641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 defTabSz="155575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CN" altLang="en-US" sz="1200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</a:rPr>
              <a:t>百度统一前端</a:t>
            </a:r>
            <a:endParaRPr lang="zh-CN" altLang="zh-CN" sz="1200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Light"/>
            </a:endParaRPr>
          </a:p>
          <a:p>
            <a:pPr marL="285750" lvl="0" indent="-285750" defTabSz="155575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CN" altLang="en-US" sz="1200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</a:rPr>
              <a:t>百度安全搜索</a:t>
            </a:r>
            <a:endParaRPr lang="zh-CN" altLang="zh-CN" sz="1200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34742B-303E-804A-99B9-948314C57D12}"/>
              </a:ext>
            </a:extLst>
          </p:cNvPr>
          <p:cNvSpPr txBox="1"/>
          <p:nvPr/>
        </p:nvSpPr>
        <p:spPr>
          <a:xfrm>
            <a:off x="2351584" y="2564904"/>
            <a:ext cx="2111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Light"/>
              </a:rPr>
              <a:t>2015-</a:t>
            </a:r>
            <a:r>
              <a:rPr lang="zh-CN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Light"/>
              </a:rPr>
              <a:t>现在  腾讯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0E7E10-DD0D-B04B-9202-6C33F0D7A00A}"/>
              </a:ext>
            </a:extLst>
          </p:cNvPr>
          <p:cNvSpPr txBox="1"/>
          <p:nvPr/>
        </p:nvSpPr>
        <p:spPr>
          <a:xfrm>
            <a:off x="2340341" y="3081313"/>
            <a:ext cx="4284378" cy="1346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腾讯安全网关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Secure Tencent </a:t>
            </a:r>
            <a:r>
              <a:rPr lang="en-US" altLang="zh-CN" sz="1400" spc="6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GateWay</a:t>
            </a:r>
            <a:endParaRPr lang="zh-CN" altLang="zh-CN" sz="1400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CLB</a:t>
            </a:r>
            <a:endParaRPr lang="zh-CN" altLang="zh-CN" sz="1400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CDN QUIC/HTTPS/H2</a:t>
            </a:r>
            <a:endParaRPr lang="zh-CN" altLang="zh-CN" sz="1400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5504316"/>
      </p:ext>
    </p:extLst>
  </p:cSld>
  <p:clrMapOvr>
    <a:masterClrMapping/>
  </p:clrMapOvr>
  <p:transition spd="med" advTm="5954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I">
            <a:extLst>
              <a:ext uri="{FF2B5EF4-FFF2-40B4-BE49-F238E27FC236}">
                <a16:creationId xmlns:a16="http://schemas.microsoft.com/office/drawing/2014/main" id="{07C14E19-1ADB-6D4B-9F00-872B994358A7}"/>
              </a:ext>
            </a:extLst>
          </p:cNvPr>
          <p:cNvSpPr txBox="1"/>
          <p:nvPr/>
        </p:nvSpPr>
        <p:spPr>
          <a:xfrm>
            <a:off x="2855640" y="2420888"/>
            <a:ext cx="4403770" cy="38475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zh-CN" spc="6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r>
              <a:rPr lang="zh-CN" altLang="zh-CN" spc="6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特性简介</a:t>
            </a:r>
            <a:endParaRPr lang="en-US" altLang="zh-CN" spc="6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zh-CN" spc="6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TQUIC</a:t>
            </a:r>
            <a:r>
              <a:rPr lang="zh-CN" altLang="en-US" spc="6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lang="zh-CN" altLang="zh-CN" spc="6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架构</a:t>
            </a:r>
            <a:endParaRPr lang="en-US" altLang="zh-CN" spc="6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zh-CN" spc="6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TQUIC</a:t>
            </a:r>
            <a:r>
              <a:rPr lang="zh-CN" altLang="en-US" spc="6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转发</a:t>
            </a:r>
            <a:r>
              <a:rPr lang="zh-CN" altLang="zh-CN" spc="6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</a:t>
            </a:r>
            <a:r>
              <a:rPr lang="zh-CN" altLang="en-US" spc="6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和功能</a:t>
            </a:r>
            <a:r>
              <a:rPr lang="zh-CN" altLang="zh-CN" spc="6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zh-CN" spc="6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TQUIC</a:t>
            </a:r>
            <a:r>
              <a:rPr lang="zh-CN" altLang="zh-CN" spc="6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在腾讯的应用</a:t>
            </a:r>
          </a:p>
          <a:p>
            <a:pPr algn="ctr">
              <a:lnSpc>
                <a:spcPct val="250000"/>
              </a:lnSpc>
            </a:pPr>
            <a:endParaRPr lang="zh-CN" altLang="zh-CN" sz="1400" dirty="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250000"/>
              </a:lnSpc>
            </a:pPr>
            <a:endParaRPr kumimoji="1"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8519541"/>
      </p:ext>
    </p:extLst>
  </p:cSld>
  <p:clrMapOvr>
    <a:masterClrMapping/>
  </p:clrMapOvr>
  <p:transition spd="med" advTm="79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DF55133-81C9-40FC-B49C-30998AB427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9425" y="1151644"/>
            <a:ext cx="9261475" cy="671513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rgbClr val="00E8FF"/>
                </a:solidFill>
              </a:rPr>
              <a:t>TCP</a:t>
            </a:r>
            <a:r>
              <a:rPr lang="zh-CN" altLang="en-US" dirty="0">
                <a:solidFill>
                  <a:srgbClr val="00E8FF"/>
                </a:solidFill>
              </a:rPr>
              <a:t>和</a:t>
            </a:r>
            <a:r>
              <a:rPr lang="en-US" altLang="zh-CN" dirty="0">
                <a:solidFill>
                  <a:srgbClr val="00E8FF"/>
                </a:solidFill>
              </a:rPr>
              <a:t>HTTP2</a:t>
            </a:r>
            <a:r>
              <a:rPr lang="zh-CN" altLang="en-US" dirty="0">
                <a:solidFill>
                  <a:srgbClr val="00E8FF"/>
                </a:solidFill>
              </a:rPr>
              <a:t>的问题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A2D620A6-CCB9-45C8-A29A-A258C523FB10}"/>
              </a:ext>
            </a:extLst>
          </p:cNvPr>
          <p:cNvSpPr txBox="1">
            <a:spLocks/>
          </p:cNvSpPr>
          <p:nvPr/>
        </p:nvSpPr>
        <p:spPr bwMode="auto">
          <a:xfrm>
            <a:off x="520974" y="2016864"/>
            <a:ext cx="3353851" cy="405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200" kern="0" spc="300" dirty="0">
                <a:solidFill>
                  <a:schemeClr val="bg1"/>
                </a:solidFill>
              </a:rPr>
              <a:t>连接成本高</a:t>
            </a:r>
            <a:endParaRPr lang="en-US" altLang="zh-CN" sz="1200" kern="0" spc="300" dirty="0">
              <a:solidFill>
                <a:schemeClr val="bg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zh-CN" sz="1050" kern="0" spc="300" dirty="0" err="1">
                <a:solidFill>
                  <a:schemeClr val="bg1"/>
                </a:solidFill>
              </a:rPr>
              <a:t>Tcp</a:t>
            </a:r>
            <a:r>
              <a:rPr lang="zh-CN" altLang="en-US" sz="1050" kern="0" spc="300" dirty="0">
                <a:solidFill>
                  <a:schemeClr val="bg1"/>
                </a:solidFill>
              </a:rPr>
              <a:t>三次握手、</a:t>
            </a:r>
            <a:r>
              <a:rPr lang="en-US" altLang="zh-CN" sz="1050" kern="0" spc="300" dirty="0">
                <a:solidFill>
                  <a:schemeClr val="bg1"/>
                </a:solidFill>
              </a:rPr>
              <a:t>TLS 2</a:t>
            </a:r>
            <a:r>
              <a:rPr lang="zh-CN" altLang="en-US" sz="1050" kern="0" spc="300" dirty="0">
                <a:solidFill>
                  <a:schemeClr val="bg1"/>
                </a:solidFill>
              </a:rPr>
              <a:t>次握手</a:t>
            </a:r>
            <a:endParaRPr lang="en-US" altLang="zh-CN" sz="1050" kern="0" spc="3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200" kern="0" spc="300" dirty="0">
                <a:solidFill>
                  <a:schemeClr val="bg1"/>
                </a:solidFill>
              </a:rPr>
              <a:t>队头阻塞</a:t>
            </a:r>
            <a:endParaRPr lang="en-US" altLang="zh-CN" sz="1200" kern="0" spc="300" dirty="0">
              <a:solidFill>
                <a:schemeClr val="bg1"/>
              </a:solidFill>
            </a:endParaRPr>
          </a:p>
          <a:p>
            <a:pPr lvl="1">
              <a:lnSpc>
                <a:spcPct val="200000"/>
              </a:lnSpc>
            </a:pPr>
            <a:r>
              <a:rPr lang="zh-CN" altLang="en-US" sz="1050" kern="0" spc="300" dirty="0">
                <a:solidFill>
                  <a:schemeClr val="bg1"/>
                </a:solidFill>
              </a:rPr>
              <a:t>丢失一个可靠序列中的</a:t>
            </a:r>
            <a:r>
              <a:rPr lang="en-US" altLang="zh-CN" sz="1050" kern="0" spc="300" dirty="0">
                <a:solidFill>
                  <a:schemeClr val="bg1"/>
                </a:solidFill>
              </a:rPr>
              <a:t>segment</a:t>
            </a:r>
            <a:r>
              <a:rPr lang="zh-CN" altLang="en-US" sz="1050" kern="0" spc="300" dirty="0">
                <a:solidFill>
                  <a:schemeClr val="bg1"/>
                </a:solidFill>
              </a:rPr>
              <a:t>，导致已经到达的</a:t>
            </a:r>
            <a:r>
              <a:rPr lang="en-US" altLang="zh-CN" sz="1050" kern="0" spc="300" dirty="0">
                <a:solidFill>
                  <a:schemeClr val="bg1"/>
                </a:solidFill>
              </a:rPr>
              <a:t>segment</a:t>
            </a:r>
            <a:r>
              <a:rPr lang="zh-CN" altLang="en-US" sz="1050" kern="0" spc="300" dirty="0">
                <a:solidFill>
                  <a:schemeClr val="bg1"/>
                </a:solidFill>
              </a:rPr>
              <a:t>无法被读取</a:t>
            </a:r>
            <a:endParaRPr lang="en-US" altLang="zh-CN" sz="1050" kern="0" spc="3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1200" kern="0" spc="300" dirty="0">
                <a:solidFill>
                  <a:schemeClr val="bg1"/>
                </a:solidFill>
              </a:rPr>
              <a:t>Ack Delay</a:t>
            </a:r>
          </a:p>
          <a:p>
            <a:pPr lvl="1">
              <a:lnSpc>
                <a:spcPct val="200000"/>
              </a:lnSpc>
            </a:pPr>
            <a:r>
              <a:rPr lang="zh-CN" altLang="en-US" sz="1050" kern="0" spc="300" dirty="0">
                <a:solidFill>
                  <a:schemeClr val="bg1"/>
                </a:solidFill>
              </a:rPr>
              <a:t>导致</a:t>
            </a:r>
            <a:r>
              <a:rPr lang="en-US" altLang="zh-CN" sz="1050" kern="0" spc="300" dirty="0" err="1">
                <a:solidFill>
                  <a:schemeClr val="bg1"/>
                </a:solidFill>
              </a:rPr>
              <a:t>rtt</a:t>
            </a:r>
            <a:r>
              <a:rPr lang="zh-CN" altLang="en-US" sz="1050" kern="0" spc="300" dirty="0">
                <a:solidFill>
                  <a:schemeClr val="bg1"/>
                </a:solidFill>
              </a:rPr>
              <a:t>的计算误差</a:t>
            </a:r>
            <a:endParaRPr lang="en-US" altLang="zh-CN" sz="1050" kern="0" spc="3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200" kern="0" spc="300" dirty="0">
                <a:solidFill>
                  <a:schemeClr val="bg1"/>
                </a:solidFill>
              </a:rPr>
              <a:t>重传模糊性</a:t>
            </a:r>
            <a:endParaRPr lang="en-US" altLang="zh-CN" sz="1200" kern="0" spc="3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200" kern="0" spc="300" dirty="0">
                <a:solidFill>
                  <a:schemeClr val="bg1"/>
                </a:solidFill>
              </a:rPr>
              <a:t>内核实现，迭代成本高</a:t>
            </a:r>
            <a:endParaRPr lang="en-US" altLang="zh-CN" sz="1200" kern="0" spc="300" dirty="0">
              <a:solidFill>
                <a:schemeClr val="bg1"/>
              </a:solidFill>
            </a:endParaRPr>
          </a:p>
          <a:p>
            <a:endParaRPr lang="en-US" altLang="zh-CN" sz="1400" kern="0" dirty="0">
              <a:solidFill>
                <a:schemeClr val="bg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FEF7BAC-67C9-AC41-B292-D0B1BBF648F7}"/>
              </a:ext>
            </a:extLst>
          </p:cNvPr>
          <p:cNvSpPr/>
          <p:nvPr/>
        </p:nvSpPr>
        <p:spPr bwMode="auto">
          <a:xfrm>
            <a:off x="4450629" y="4249175"/>
            <a:ext cx="3278110" cy="19816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DCE1E5F-0D66-644F-A636-CE996D8144B5}"/>
              </a:ext>
            </a:extLst>
          </p:cNvPr>
          <p:cNvSpPr/>
          <p:nvPr/>
        </p:nvSpPr>
        <p:spPr bwMode="auto">
          <a:xfrm>
            <a:off x="7886055" y="4249175"/>
            <a:ext cx="3816424" cy="19816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4CB5901-9932-4A43-A5AE-95E51C5C55AF}"/>
              </a:ext>
            </a:extLst>
          </p:cNvPr>
          <p:cNvSpPr/>
          <p:nvPr/>
        </p:nvSpPr>
        <p:spPr bwMode="auto">
          <a:xfrm>
            <a:off x="4443677" y="2077475"/>
            <a:ext cx="3278110" cy="19816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88F5569-DFEE-6047-8AE5-08A21A4ED264}"/>
              </a:ext>
            </a:extLst>
          </p:cNvPr>
          <p:cNvSpPr/>
          <p:nvPr/>
        </p:nvSpPr>
        <p:spPr bwMode="auto">
          <a:xfrm>
            <a:off x="7886055" y="2077475"/>
            <a:ext cx="3816424" cy="19816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CCFF73-9E75-4612-848C-AA216969500E}"/>
              </a:ext>
            </a:extLst>
          </p:cNvPr>
          <p:cNvSpPr txBox="1"/>
          <p:nvPr/>
        </p:nvSpPr>
        <p:spPr>
          <a:xfrm>
            <a:off x="5842186" y="1442966"/>
            <a:ext cx="4087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如何突破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的瓶颈？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9C35886-D959-4436-A92A-0C47255C7FBF}"/>
              </a:ext>
            </a:extLst>
          </p:cNvPr>
          <p:cNvGrpSpPr/>
          <p:nvPr/>
        </p:nvGrpSpPr>
        <p:grpSpPr>
          <a:xfrm>
            <a:off x="4865407" y="2132856"/>
            <a:ext cx="2238108" cy="1863728"/>
            <a:chOff x="1121276" y="2578878"/>
            <a:chExt cx="2725216" cy="330080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B0A1EEE-7DF3-434A-ABA3-A621C5063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1276" y="3213482"/>
              <a:ext cx="2725216" cy="2666204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2790FE0-EA5E-4C25-A87C-84578BBC10F4}"/>
                </a:ext>
              </a:extLst>
            </p:cNvPr>
            <p:cNvSpPr txBox="1"/>
            <p:nvPr/>
          </p:nvSpPr>
          <p:spPr>
            <a:xfrm>
              <a:off x="1526831" y="2578878"/>
              <a:ext cx="1944216" cy="49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连接成本高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2132B6B-4774-42E2-A393-890DECB5A73E}"/>
              </a:ext>
            </a:extLst>
          </p:cNvPr>
          <p:cNvGrpSpPr/>
          <p:nvPr/>
        </p:nvGrpSpPr>
        <p:grpSpPr>
          <a:xfrm>
            <a:off x="4494569" y="4345203"/>
            <a:ext cx="3216765" cy="1692490"/>
            <a:chOff x="4223792" y="1883804"/>
            <a:chExt cx="3652115" cy="192154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FC2884F-B999-4B5C-981B-FDB4543FF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792" y="2073144"/>
              <a:ext cx="3652115" cy="1732208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9DEA6A4-B2C7-4C30-A4BD-E783CC180A78}"/>
                </a:ext>
              </a:extLst>
            </p:cNvPr>
            <p:cNvSpPr txBox="1"/>
            <p:nvPr/>
          </p:nvSpPr>
          <p:spPr>
            <a:xfrm>
              <a:off x="5108598" y="1883804"/>
              <a:ext cx="1944216" cy="314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队头阻塞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F6F22D3-B62C-446F-A0C5-09C0345CC1D7}"/>
              </a:ext>
            </a:extLst>
          </p:cNvPr>
          <p:cNvGrpSpPr/>
          <p:nvPr/>
        </p:nvGrpSpPr>
        <p:grpSpPr>
          <a:xfrm>
            <a:off x="8725798" y="2143889"/>
            <a:ext cx="2260206" cy="1852695"/>
            <a:chOff x="9242170" y="2280262"/>
            <a:chExt cx="2309237" cy="177001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7285D84-181E-48D0-A913-5A11420DF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42170" y="2612045"/>
              <a:ext cx="2309237" cy="1438232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2BECF1F-DD3E-4849-ACF4-7643B3B1FE39}"/>
                </a:ext>
              </a:extLst>
            </p:cNvPr>
            <p:cNvSpPr txBox="1"/>
            <p:nvPr/>
          </p:nvSpPr>
          <p:spPr>
            <a:xfrm>
              <a:off x="9242170" y="2280262"/>
              <a:ext cx="1944216" cy="264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ACK Delay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误差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061B595-FA7F-4981-9757-014D57FAD2A2}"/>
              </a:ext>
            </a:extLst>
          </p:cNvPr>
          <p:cNvGrpSpPr/>
          <p:nvPr/>
        </p:nvGrpSpPr>
        <p:grpSpPr>
          <a:xfrm>
            <a:off x="8041685" y="4322433"/>
            <a:ext cx="3547187" cy="1775858"/>
            <a:chOff x="3560752" y="4021281"/>
            <a:chExt cx="5642472" cy="295125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D0AF73D-59ED-4C8F-A92F-7F4FAC57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0752" y="4533186"/>
              <a:ext cx="2784247" cy="243935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98DDD48-AB19-4C77-A557-34A7F0930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8008" y="4532451"/>
              <a:ext cx="3035216" cy="2376998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8F53D10-994A-4BF4-AB9E-1A093831F7F2}"/>
                </a:ext>
              </a:extLst>
            </p:cNvPr>
            <p:cNvSpPr txBox="1"/>
            <p:nvPr/>
          </p:nvSpPr>
          <p:spPr>
            <a:xfrm>
              <a:off x="5251241" y="4021281"/>
              <a:ext cx="1944217" cy="46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重传模糊性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318229"/>
      </p:ext>
    </p:extLst>
  </p:cSld>
  <p:clrMapOvr>
    <a:masterClrMapping/>
  </p:clrMapOvr>
  <p:transition spd="med" advTm="26818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5">
            <a:extLst>
              <a:ext uri="{FF2B5EF4-FFF2-40B4-BE49-F238E27FC236}">
                <a16:creationId xmlns:a16="http://schemas.microsoft.com/office/drawing/2014/main" id="{C5C23A0E-C02A-DE4A-80A1-42FF6CC36C8A}"/>
              </a:ext>
            </a:extLst>
          </p:cNvPr>
          <p:cNvSpPr txBox="1">
            <a:spLocks/>
          </p:cNvSpPr>
          <p:nvPr/>
        </p:nvSpPr>
        <p:spPr>
          <a:xfrm>
            <a:off x="536227" y="1151644"/>
            <a:ext cx="9261475" cy="67151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r>
              <a:rPr lang="en-US" altLang="zh-CN" dirty="0">
                <a:solidFill>
                  <a:srgbClr val="00E8FF"/>
                </a:solidFill>
              </a:rPr>
              <a:t>QUIC</a:t>
            </a:r>
            <a:r>
              <a:rPr lang="zh-CN" altLang="en-US" dirty="0">
                <a:solidFill>
                  <a:srgbClr val="00E8FF"/>
                </a:solidFill>
              </a:rPr>
              <a:t>的概念及核心特性</a:t>
            </a:r>
            <a:endParaRPr lang="zh-CN" altLang="en-US" kern="0" dirty="0">
              <a:solidFill>
                <a:srgbClr val="00E8FF"/>
              </a:solidFill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E6F565F3-27FB-47DC-ABD9-8E47D7A93C7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86830" y="1805695"/>
            <a:ext cx="3794125" cy="48379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dirty="0" err="1">
                <a:solidFill>
                  <a:schemeClr val="bg1"/>
                </a:solidFill>
              </a:rPr>
              <a:t>Quic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Udp</a:t>
            </a:r>
            <a:r>
              <a:rPr lang="en-US" altLang="zh-CN" sz="1200" dirty="0">
                <a:solidFill>
                  <a:schemeClr val="bg1"/>
                </a:solidFill>
              </a:rPr>
              <a:t> Internet Connection</a:t>
            </a:r>
          </a:p>
          <a:p>
            <a:pPr lvl="1">
              <a:lnSpc>
                <a:spcPct val="20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Google 2013</a:t>
            </a:r>
          </a:p>
          <a:p>
            <a:pPr lvl="1">
              <a:lnSpc>
                <a:spcPct val="20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(HTTP2 + TCP + TLS) over UDP</a:t>
            </a:r>
          </a:p>
          <a:p>
            <a:pPr>
              <a:lnSpc>
                <a:spcPct val="20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HTTP3 = HTTP over QUIC </a:t>
            </a:r>
          </a:p>
          <a:p>
            <a:pPr lvl="1">
              <a:lnSpc>
                <a:spcPct val="20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18</a:t>
            </a:r>
            <a:r>
              <a:rPr lang="zh-CN" altLang="en-US" sz="1200" dirty="0">
                <a:solidFill>
                  <a:schemeClr val="bg1"/>
                </a:solidFill>
              </a:rPr>
              <a:t>年</a:t>
            </a:r>
            <a:r>
              <a:rPr lang="en-US" altLang="zh-CN" sz="1200" dirty="0">
                <a:solidFill>
                  <a:schemeClr val="bg1"/>
                </a:solidFill>
              </a:rPr>
              <a:t>11</a:t>
            </a:r>
            <a:r>
              <a:rPr lang="zh-CN" altLang="en-US" sz="1200" dirty="0">
                <a:solidFill>
                  <a:schemeClr val="bg1"/>
                </a:solidFill>
              </a:rPr>
              <a:t>月被</a:t>
            </a:r>
            <a:r>
              <a:rPr lang="en-US" altLang="zh-CN" sz="1200" dirty="0">
                <a:solidFill>
                  <a:schemeClr val="bg1"/>
                </a:solidFill>
              </a:rPr>
              <a:t>IETF</a:t>
            </a:r>
            <a:r>
              <a:rPr lang="zh-CN" altLang="en-US" sz="1200" dirty="0">
                <a:solidFill>
                  <a:schemeClr val="bg1"/>
                </a:solidFill>
              </a:rPr>
              <a:t>采纳，成为互联网下一代传输协议的标准，正在</a:t>
            </a:r>
            <a:r>
              <a:rPr lang="en-US" altLang="zh-CN" sz="1200" dirty="0">
                <a:solidFill>
                  <a:schemeClr val="bg1"/>
                </a:solidFill>
              </a:rPr>
              <a:t>draft</a:t>
            </a:r>
            <a:r>
              <a:rPr lang="zh-CN" altLang="en-US" sz="1200" dirty="0">
                <a:solidFill>
                  <a:schemeClr val="bg1"/>
                </a:solidFill>
              </a:rPr>
              <a:t>阶段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取代</a:t>
            </a:r>
            <a:r>
              <a:rPr lang="en-US" altLang="zh-CN" sz="1200" dirty="0" err="1">
                <a:solidFill>
                  <a:schemeClr val="bg1"/>
                </a:solidFill>
              </a:rPr>
              <a:t>tcp</a:t>
            </a:r>
            <a:r>
              <a:rPr lang="zh-CN" altLang="en-US" sz="1200" dirty="0">
                <a:solidFill>
                  <a:schemeClr val="bg1"/>
                </a:solidFill>
              </a:rPr>
              <a:t>的下一代</a:t>
            </a:r>
            <a:r>
              <a:rPr lang="en-US" altLang="zh-CN" sz="1200" dirty="0">
                <a:solidFill>
                  <a:schemeClr val="bg1"/>
                </a:solidFill>
              </a:rPr>
              <a:t>tcp2 ?</a:t>
            </a:r>
          </a:p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核心特性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0RTT</a:t>
            </a:r>
            <a:r>
              <a:rPr lang="zh-CN" altLang="en-US" sz="1200" dirty="0">
                <a:solidFill>
                  <a:schemeClr val="bg1"/>
                </a:solidFill>
              </a:rPr>
              <a:t>建连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lvl="1">
              <a:lnSpc>
                <a:spcPct val="20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避免队头阻塞的多路复用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lvl="1">
              <a:lnSpc>
                <a:spcPct val="20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改进的全用户态实现的拥塞控制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lvl="1">
              <a:lnSpc>
                <a:spcPct val="20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连接迁移，前向纠错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C6FD466-C0B5-FE4C-A95B-96321410BD1D}"/>
              </a:ext>
            </a:extLst>
          </p:cNvPr>
          <p:cNvSpPr/>
          <p:nvPr/>
        </p:nvSpPr>
        <p:spPr bwMode="auto">
          <a:xfrm>
            <a:off x="8936066" y="1970331"/>
            <a:ext cx="2741102" cy="20979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FC3CE85-12D4-E144-8130-9FE2866C85E4}"/>
              </a:ext>
            </a:extLst>
          </p:cNvPr>
          <p:cNvSpPr/>
          <p:nvPr/>
        </p:nvSpPr>
        <p:spPr bwMode="auto">
          <a:xfrm>
            <a:off x="4597625" y="1970331"/>
            <a:ext cx="4162671" cy="20979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3831F3-AB45-A44E-87A5-4EC9100E6156}"/>
              </a:ext>
            </a:extLst>
          </p:cNvPr>
          <p:cNvSpPr/>
          <p:nvPr/>
        </p:nvSpPr>
        <p:spPr bwMode="auto">
          <a:xfrm>
            <a:off x="9568123" y="4325166"/>
            <a:ext cx="2086715" cy="20979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5E7FB98-E9E2-4E4A-B8EB-6AE87B51D5D0}"/>
              </a:ext>
            </a:extLst>
          </p:cNvPr>
          <p:cNvSpPr/>
          <p:nvPr/>
        </p:nvSpPr>
        <p:spPr bwMode="auto">
          <a:xfrm>
            <a:off x="6998946" y="4325166"/>
            <a:ext cx="2409422" cy="20979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9634EE1-489F-FD4E-9D44-263C15048980}"/>
              </a:ext>
            </a:extLst>
          </p:cNvPr>
          <p:cNvSpPr/>
          <p:nvPr/>
        </p:nvSpPr>
        <p:spPr bwMode="auto">
          <a:xfrm>
            <a:off x="4597625" y="4325166"/>
            <a:ext cx="2212202" cy="20979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72C0E51-A855-2C4F-BA63-3E4AB5A9217C}"/>
              </a:ext>
            </a:extLst>
          </p:cNvPr>
          <p:cNvGrpSpPr/>
          <p:nvPr/>
        </p:nvGrpSpPr>
        <p:grpSpPr>
          <a:xfrm>
            <a:off x="5340896" y="2175521"/>
            <a:ext cx="2864132" cy="1797406"/>
            <a:chOff x="4835306" y="1586676"/>
            <a:chExt cx="3369722" cy="2382349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086217C0-8D7C-4C8A-A7D2-5DBAA828FB10}"/>
                </a:ext>
              </a:extLst>
            </p:cNvPr>
            <p:cNvSpPr/>
            <p:nvPr/>
          </p:nvSpPr>
          <p:spPr>
            <a:xfrm>
              <a:off x="4835306" y="2413408"/>
              <a:ext cx="1337759" cy="334275"/>
            </a:xfrm>
            <a:prstGeom prst="roundRect">
              <a:avLst/>
            </a:prstGeom>
            <a:solidFill>
              <a:schemeClr val="accent1"/>
            </a:solidFill>
            <a:ln w="25400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/>
              <a:r>
                <a:rPr lang="en-US" altLang="zh-CN" sz="1200" dirty="0">
                  <a:latin typeface="Microsoft YaHei Light" panose="020B0502040204020203" pitchFamily="34" charset="-122"/>
                  <a:ea typeface="Microsoft YaHei Light" panose="020B0502040204020203" pitchFamily="34" charset="-122"/>
                  <a:sym typeface="Helvetica Light"/>
                </a:rPr>
                <a:t>HTTP2</a:t>
              </a:r>
              <a:endParaRPr lang="zh-CN" altLang="en-US" sz="1200" dirty="0">
                <a:solidFill>
                  <a:srgbClr val="FFFFFF"/>
                </a:solidFill>
                <a:latin typeface="+mn-lt"/>
                <a:ea typeface="+mn-ea"/>
                <a:sym typeface="Helvetica Light"/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C9F10EB2-C2F8-43F8-BACB-88C1B9DC3706}"/>
                </a:ext>
              </a:extLst>
            </p:cNvPr>
            <p:cNvSpPr/>
            <p:nvPr/>
          </p:nvSpPr>
          <p:spPr>
            <a:xfrm>
              <a:off x="4835306" y="2812612"/>
              <a:ext cx="1345049" cy="334275"/>
            </a:xfrm>
            <a:prstGeom prst="roundRect">
              <a:avLst/>
            </a:prstGeom>
            <a:solidFill>
              <a:schemeClr val="accent1"/>
            </a:solidFill>
            <a:ln w="25400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200" dirty="0">
                  <a:latin typeface="Microsoft YaHei Light" panose="020B0502040204020203" pitchFamily="34" charset="-122"/>
                  <a:ea typeface="Microsoft YaHei Light" panose="020B0502040204020203" pitchFamily="34" charset="-122"/>
                  <a:sym typeface="Helvetica Light"/>
                </a:rPr>
                <a:t>TLS</a:t>
              </a:r>
              <a:endParaRPr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Helvetica Light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72A252FF-DF0B-428C-91AD-55D8AD8550C4}"/>
                </a:ext>
              </a:extLst>
            </p:cNvPr>
            <p:cNvSpPr/>
            <p:nvPr/>
          </p:nvSpPr>
          <p:spPr>
            <a:xfrm>
              <a:off x="4835306" y="3210754"/>
              <a:ext cx="1337759" cy="334275"/>
            </a:xfrm>
            <a:prstGeom prst="roundRect">
              <a:avLst/>
            </a:prstGeom>
            <a:solidFill>
              <a:schemeClr val="accent1"/>
            </a:solidFill>
            <a:ln w="25400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200" dirty="0">
                  <a:latin typeface="Microsoft YaHei Light" panose="020B0502040204020203" pitchFamily="34" charset="-122"/>
                  <a:ea typeface="Microsoft YaHei Light" panose="020B0502040204020203" pitchFamily="34" charset="-122"/>
                  <a:sym typeface="Helvetica Light"/>
                </a:rPr>
                <a:t>TCP</a:t>
              </a:r>
              <a:endParaRPr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Helvetica Light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9EBFFE33-1849-4F67-AD11-D2161E7BFDC8}"/>
                </a:ext>
              </a:extLst>
            </p:cNvPr>
            <p:cNvSpPr/>
            <p:nvPr/>
          </p:nvSpPr>
          <p:spPr>
            <a:xfrm>
              <a:off x="4835306" y="3634750"/>
              <a:ext cx="3355328" cy="334275"/>
            </a:xfrm>
            <a:prstGeom prst="roundRect">
              <a:avLst/>
            </a:prstGeom>
            <a:solidFill>
              <a:schemeClr val="accent1"/>
            </a:solidFill>
            <a:ln w="25400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200" dirty="0">
                  <a:latin typeface="Microsoft YaHei Light" panose="020B0502040204020203" pitchFamily="34" charset="-122"/>
                  <a:ea typeface="Microsoft YaHei Light" panose="020B0502040204020203" pitchFamily="34" charset="-122"/>
                  <a:sym typeface="Helvetica Light"/>
                </a:rPr>
                <a:t>IP</a:t>
              </a:r>
              <a:endParaRPr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Helvetica Light"/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E8817FD6-F51D-42AA-9309-5292A78B67EB}"/>
                </a:ext>
              </a:extLst>
            </p:cNvPr>
            <p:cNvSpPr/>
            <p:nvPr/>
          </p:nvSpPr>
          <p:spPr>
            <a:xfrm>
              <a:off x="6541210" y="3236607"/>
              <a:ext cx="1619157" cy="334275"/>
            </a:xfrm>
            <a:prstGeom prst="roundRect">
              <a:avLst/>
            </a:prstGeom>
            <a:solidFill>
              <a:schemeClr val="accent1"/>
            </a:solidFill>
            <a:ln w="25400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200" dirty="0">
                  <a:latin typeface="Microsoft YaHei Light" panose="020B0502040204020203" pitchFamily="34" charset="-122"/>
                  <a:ea typeface="Microsoft YaHei Light" panose="020B0502040204020203" pitchFamily="34" charset="-122"/>
                  <a:sym typeface="Helvetica Light"/>
                </a:rPr>
                <a:t>UDP</a:t>
              </a:r>
              <a:endParaRPr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Helvetica Light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86EE878-AC17-4FAF-9CB0-657D559B4243}"/>
                </a:ext>
              </a:extLst>
            </p:cNvPr>
            <p:cNvSpPr/>
            <p:nvPr/>
          </p:nvSpPr>
          <p:spPr>
            <a:xfrm>
              <a:off x="6563540" y="1960241"/>
              <a:ext cx="1619157" cy="1166423"/>
            </a:xfrm>
            <a:prstGeom prst="roundRect">
              <a:avLst/>
            </a:prstGeom>
            <a:solidFill>
              <a:srgbClr val="ED7D31"/>
            </a:solidFill>
            <a:ln w="25400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fromWordArt="0" anchor="t" anchorCtr="1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QUIC</a:t>
              </a:r>
            </a:p>
            <a:p>
              <a:pPr algn="ctr"/>
              <a:endParaRPr lang="en-US" altLang="zh-CN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Helvetica Light"/>
              </a:endParaRPr>
            </a:p>
            <a:p>
              <a:pPr algn="ctr"/>
              <a:endParaRPr lang="en-US" altLang="zh-CN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Helvetica Light"/>
              </a:endParaRPr>
            </a:p>
            <a:p>
              <a:pPr algn="ctr"/>
              <a:endParaRPr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Helvetica Light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10D6F3A5-708E-462E-AB0C-36872E4AB562}"/>
                </a:ext>
              </a:extLst>
            </p:cNvPr>
            <p:cNvSpPr/>
            <p:nvPr/>
          </p:nvSpPr>
          <p:spPr>
            <a:xfrm>
              <a:off x="6541210" y="1595700"/>
              <a:ext cx="706917" cy="314244"/>
            </a:xfrm>
            <a:prstGeom prst="roundRect">
              <a:avLst/>
            </a:prstGeom>
            <a:solidFill>
              <a:schemeClr val="accent1"/>
            </a:solidFill>
            <a:ln w="25400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/>
              <a:r>
                <a:rPr lang="en-US" altLang="zh-CN" sz="1100" dirty="0">
                  <a:latin typeface="Microsoft YaHei Light" panose="020B0502040204020203" pitchFamily="34" charset="-122"/>
                  <a:ea typeface="Microsoft YaHei Light" panose="020B0502040204020203" pitchFamily="34" charset="-122"/>
                  <a:sym typeface="Helvetica Light"/>
                </a:rPr>
                <a:t>HTTP</a:t>
              </a:r>
              <a:endParaRPr lang="zh-CN" altLang="en-US" sz="1100" dirty="0">
                <a:solidFill>
                  <a:srgbClr val="FFFFFF"/>
                </a:solidFill>
                <a:latin typeface="+mn-lt"/>
                <a:ea typeface="+mn-ea"/>
                <a:sym typeface="Helvetica Light"/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3908B354-286E-4C42-82C3-5541935F6F30}"/>
                </a:ext>
              </a:extLst>
            </p:cNvPr>
            <p:cNvSpPr/>
            <p:nvPr/>
          </p:nvSpPr>
          <p:spPr>
            <a:xfrm>
              <a:off x="7248128" y="1586676"/>
              <a:ext cx="956900" cy="314244"/>
            </a:xfrm>
            <a:prstGeom prst="roundRect">
              <a:avLst/>
            </a:prstGeom>
            <a:solidFill>
              <a:schemeClr val="accent1"/>
            </a:solidFill>
            <a:ln w="25400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/>
              <a:r>
                <a:rPr lang="zh-CN" altLang="en-US" sz="1100" dirty="0">
                  <a:latin typeface="Microsoft YaHei Light" panose="020B0502040204020203" pitchFamily="34" charset="-122"/>
                  <a:ea typeface="Microsoft YaHei Light" panose="020B0502040204020203" pitchFamily="34" charset="-122"/>
                  <a:sym typeface="Helvetica Light"/>
                </a:rPr>
                <a:t>私有协议</a:t>
              </a:r>
              <a:endParaRPr lang="zh-CN" altLang="en-US" sz="1100" dirty="0">
                <a:solidFill>
                  <a:srgbClr val="FFFFFF"/>
                </a:solidFill>
                <a:latin typeface="+mn-lt"/>
                <a:ea typeface="+mn-ea"/>
                <a:sym typeface="Helvetica Light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C0428CF-F959-46E7-A308-4E21E8901E08}"/>
                </a:ext>
              </a:extLst>
            </p:cNvPr>
            <p:cNvSpPr/>
            <p:nvPr/>
          </p:nvSpPr>
          <p:spPr bwMode="auto">
            <a:xfrm>
              <a:off x="6663444" y="2799225"/>
              <a:ext cx="1432396" cy="261714"/>
            </a:xfrm>
            <a:prstGeom prst="rec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传输控制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097E1DD-37F6-401D-B2AC-0BCBF4769F88}"/>
                </a:ext>
              </a:extLst>
            </p:cNvPr>
            <p:cNvSpPr/>
            <p:nvPr/>
          </p:nvSpPr>
          <p:spPr bwMode="auto">
            <a:xfrm>
              <a:off x="6663444" y="2527379"/>
              <a:ext cx="1432396" cy="246082"/>
            </a:xfrm>
            <a:prstGeom prst="rec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安全加密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91F39D5-657F-43F8-A7AD-B7C10D63832B}"/>
                </a:ext>
              </a:extLst>
            </p:cNvPr>
            <p:cNvSpPr/>
            <p:nvPr/>
          </p:nvSpPr>
          <p:spPr bwMode="auto">
            <a:xfrm>
              <a:off x="6663444" y="2283431"/>
              <a:ext cx="1432396" cy="210703"/>
            </a:xfrm>
            <a:prstGeom prst="rec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多路复用</a:t>
              </a:r>
            </a:p>
          </p:txBody>
        </p:sp>
      </p:grp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7F8EC6CE-CDE4-4CDF-83D8-D0701DD20A5D}"/>
              </a:ext>
            </a:extLst>
          </p:cNvPr>
          <p:cNvSpPr txBox="1">
            <a:spLocks/>
          </p:cNvSpPr>
          <p:nvPr/>
        </p:nvSpPr>
        <p:spPr bwMode="auto">
          <a:xfrm>
            <a:off x="4759402" y="4430854"/>
            <a:ext cx="1919558" cy="283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altLang="zh-CN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Microsoft YaHei"/>
              </a:rPr>
              <a:t>0RTT</a:t>
            </a: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Microsoft YaHei"/>
              </a:rPr>
              <a:t>建连</a:t>
            </a:r>
            <a:endParaRPr lang="en-US" altLang="zh-CN" sz="1200" kern="0" dirty="0">
              <a:solidFill>
                <a:schemeClr val="tx1">
                  <a:lumMod val="95000"/>
                  <a:lumOff val="5000"/>
                </a:schemeClr>
              </a:solidFill>
              <a:ea typeface="Microsoft YaHei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8401413-E71C-4EEF-B47A-8B1B05C12967}"/>
              </a:ext>
            </a:extLst>
          </p:cNvPr>
          <p:cNvSpPr/>
          <p:nvPr/>
        </p:nvSpPr>
        <p:spPr>
          <a:xfrm>
            <a:off x="7230594" y="4403061"/>
            <a:ext cx="18637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Microsoft YaHei"/>
                <a:sym typeface="Calibri" panose="020F0502020204030204" pitchFamily="34" charset="0"/>
              </a:rPr>
              <a:t>全用户态传输控制</a:t>
            </a:r>
            <a:endParaRPr lang="en-US" altLang="zh-CN" sz="12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Microsoft YaHei"/>
              <a:sym typeface="Calibri" panose="020F050202020403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B8B96FB-C3CC-40F6-B1F6-E78B4020CE7A}"/>
              </a:ext>
            </a:extLst>
          </p:cNvPr>
          <p:cNvSpPr/>
          <p:nvPr/>
        </p:nvSpPr>
        <p:spPr>
          <a:xfrm>
            <a:off x="9563100" y="4426904"/>
            <a:ext cx="21140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Microsoft YaHei"/>
                <a:sym typeface="Calibri" panose="020F0502020204030204" pitchFamily="34" charset="0"/>
              </a:rPr>
              <a:t>避免队头阻塞的多路复用</a:t>
            </a:r>
            <a:endParaRPr lang="en-US" altLang="zh-CN" sz="12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Microsoft YaHei"/>
              <a:sym typeface="Calibri" panose="020F0502020204030204" pitchFamily="34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5174CA7-425A-4CA2-8BA1-DC974D16A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071" y="4987560"/>
            <a:ext cx="1744219" cy="128009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CD2229A-9AEB-4EE0-AD29-75F589A76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2791" y="4758313"/>
            <a:ext cx="1863771" cy="155248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D1F428C-7D09-45DA-BA32-CEF771160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3706" y="4890144"/>
            <a:ext cx="1835547" cy="1389337"/>
          </a:xfrm>
          <a:prstGeom prst="rect">
            <a:avLst/>
          </a:prstGeom>
        </p:spPr>
      </p:pic>
      <p:graphicFrame>
        <p:nvGraphicFramePr>
          <p:cNvPr id="30" name="图表 9">
            <a:extLst>
              <a:ext uri="{FF2B5EF4-FFF2-40B4-BE49-F238E27FC236}">
                <a16:creationId xmlns:a16="http://schemas.microsoft.com/office/drawing/2014/main" id="{7BB8CCA5-91DF-4AAE-979A-26EB95D0B8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2472328"/>
              </p:ext>
            </p:extLst>
          </p:nvPr>
        </p:nvGraphicFramePr>
        <p:xfrm>
          <a:off x="9184411" y="2118410"/>
          <a:ext cx="2974174" cy="2085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" name="Chart" r:id="rId8" imgW="3914794" imgH="2838416" progId="Excel.Chart.8">
                  <p:embed/>
                </p:oleObj>
              </mc:Choice>
              <mc:Fallback>
                <p:oleObj name="Chart" r:id="rId8" imgW="3914794" imgH="2838416" progId="Excel.Chart.8">
                  <p:embed/>
                  <p:pic>
                    <p:nvPicPr>
                      <p:cNvPr id="4" name="图表 9">
                        <a:extLst>
                          <a:ext uri="{FF2B5EF4-FFF2-40B4-BE49-F238E27FC236}">
                            <a16:creationId xmlns:a16="http://schemas.microsoft.com/office/drawing/2014/main" id="{0C360B97-C713-4D0A-8904-DCC6A1A9942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4411" y="2118410"/>
                        <a:ext cx="2974174" cy="20850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901759439"/>
      </p:ext>
    </p:extLst>
  </p:cSld>
  <p:clrMapOvr>
    <a:masterClrMapping/>
  </p:clrMapOvr>
  <p:transition spd="slow" advTm="36597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3C9A17-51E2-4A08-BC3B-26F835D6E4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0974" y="1147433"/>
            <a:ext cx="11122025" cy="8556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rgbClr val="00E8FF"/>
                </a:solidFill>
              </a:rPr>
              <a:t>基于</a:t>
            </a:r>
            <a:r>
              <a:rPr lang="en-US" altLang="zh-CN" dirty="0">
                <a:solidFill>
                  <a:srgbClr val="00E8FF"/>
                </a:solidFill>
              </a:rPr>
              <a:t>Nginx</a:t>
            </a:r>
            <a:r>
              <a:rPr lang="zh-CN" altLang="en-US" dirty="0">
                <a:solidFill>
                  <a:srgbClr val="00E8FF"/>
                </a:solidFill>
              </a:rPr>
              <a:t>的</a:t>
            </a:r>
            <a:r>
              <a:rPr lang="en-US" altLang="zh-CN" dirty="0" err="1">
                <a:solidFill>
                  <a:srgbClr val="00E8FF"/>
                </a:solidFill>
              </a:rPr>
              <a:t>TQuic</a:t>
            </a:r>
            <a:r>
              <a:rPr lang="zh-CN" altLang="en-US" dirty="0">
                <a:solidFill>
                  <a:srgbClr val="00E8FF"/>
                </a:solidFill>
              </a:rPr>
              <a:t>实现架构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9D7085-ACBF-40C1-8166-9E228B7CE28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10110" y="2003096"/>
            <a:ext cx="2624138" cy="3358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高性能</a:t>
            </a:r>
            <a:endParaRPr lang="en-US" altLang="zh-CN" sz="1200" spc="300" dirty="0">
              <a:solidFill>
                <a:schemeClr val="bg1"/>
              </a:solidFill>
            </a:endParaRPr>
          </a:p>
          <a:p>
            <a:pPr lvl="1">
              <a:lnSpc>
                <a:spcPct val="200000"/>
              </a:lnSpc>
            </a:pP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多进程</a:t>
            </a: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  <a:p>
            <a:pPr lvl="1">
              <a:lnSpc>
                <a:spcPct val="200000"/>
              </a:lnSpc>
            </a:pP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全异步事件驱动</a:t>
            </a: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  <a:p>
            <a:pPr>
              <a:lnSpc>
                <a:spcPct val="20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强大的功能</a:t>
            </a:r>
            <a:endParaRPr lang="en-US" altLang="zh-CN" sz="1200" spc="300" dirty="0">
              <a:solidFill>
                <a:schemeClr val="bg1"/>
              </a:solidFill>
            </a:endParaRPr>
          </a:p>
          <a:p>
            <a:pPr lvl="1">
              <a:lnSpc>
                <a:spcPct val="200000"/>
              </a:lnSpc>
            </a:pP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支持</a:t>
            </a:r>
            <a:r>
              <a:rPr lang="en-US" altLang="zh-CN" sz="1050" spc="300" dirty="0">
                <a:solidFill>
                  <a:schemeClr val="bg1"/>
                </a:solidFill>
                <a:cs typeface="+mn-cs"/>
              </a:rPr>
              <a:t>Nginx</a:t>
            </a: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全部指令</a:t>
            </a: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  <a:p>
            <a:pPr lvl="1">
              <a:lnSpc>
                <a:spcPct val="200000"/>
              </a:lnSpc>
            </a:pP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支持</a:t>
            </a:r>
            <a:r>
              <a:rPr lang="en-US" altLang="zh-CN" sz="1050" spc="300" dirty="0">
                <a:solidFill>
                  <a:schemeClr val="bg1"/>
                </a:solidFill>
                <a:cs typeface="+mn-cs"/>
              </a:rPr>
              <a:t>QUIC</a:t>
            </a: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全部特性</a:t>
            </a: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  <a:p>
            <a:pPr>
              <a:lnSpc>
                <a:spcPct val="20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开发维护成本低</a:t>
            </a:r>
            <a:endParaRPr lang="en-US" altLang="zh-CN" sz="1200" spc="300" dirty="0">
              <a:solidFill>
                <a:schemeClr val="bg1"/>
              </a:solidFill>
            </a:endParaRPr>
          </a:p>
          <a:p>
            <a:pPr lvl="1">
              <a:lnSpc>
                <a:spcPct val="200000"/>
              </a:lnSpc>
            </a:pP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一套代码</a:t>
            </a: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  <a:p>
            <a:pPr lvl="1">
              <a:lnSpc>
                <a:spcPct val="200000"/>
              </a:lnSpc>
            </a:pP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同步更新</a:t>
            </a: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8428E6-EC24-4CC3-9B7C-72CFF8513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72" y="1977058"/>
            <a:ext cx="6048672" cy="41418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0828559"/>
      </p:ext>
    </p:extLst>
  </p:cSld>
  <p:clrMapOvr>
    <a:masterClrMapping/>
  </p:clrMapOvr>
  <p:transition spd="med" advTm="128253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3C9A17-51E2-4A08-BC3B-26F835D6E4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2920" y="1145443"/>
            <a:ext cx="11122025" cy="8556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rgbClr val="00E8FF"/>
                </a:solidFill>
              </a:rPr>
              <a:t>全新的</a:t>
            </a:r>
            <a:r>
              <a:rPr lang="en-US" altLang="zh-CN" dirty="0">
                <a:solidFill>
                  <a:srgbClr val="00E8FF"/>
                </a:solidFill>
              </a:rPr>
              <a:t>LEGO-</a:t>
            </a:r>
            <a:r>
              <a:rPr lang="en-US" altLang="zh-CN" dirty="0" err="1">
                <a:solidFill>
                  <a:srgbClr val="00E8FF"/>
                </a:solidFill>
              </a:rPr>
              <a:t>TQuic</a:t>
            </a:r>
            <a:r>
              <a:rPr lang="zh-CN" altLang="en-US" dirty="0">
                <a:solidFill>
                  <a:srgbClr val="00E8FF"/>
                </a:solidFill>
              </a:rPr>
              <a:t>实现架构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B014067-E966-40D1-94E5-05DBFE69655E}"/>
              </a:ext>
            </a:extLst>
          </p:cNvPr>
          <p:cNvGrpSpPr/>
          <p:nvPr/>
        </p:nvGrpSpPr>
        <p:grpSpPr>
          <a:xfrm>
            <a:off x="435602" y="2012814"/>
            <a:ext cx="4368774" cy="3825095"/>
            <a:chOff x="8865175" y="663918"/>
            <a:chExt cx="3540214" cy="519423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2BF0B21-7050-4FA4-B981-09BD08B80433}"/>
                </a:ext>
              </a:extLst>
            </p:cNvPr>
            <p:cNvSpPr/>
            <p:nvPr/>
          </p:nvSpPr>
          <p:spPr>
            <a:xfrm>
              <a:off x="8865175" y="663918"/>
              <a:ext cx="3540214" cy="4597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用户连接级别可实时动态配置的传输控制平台</a:t>
              </a:r>
              <a:endPara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占位符 2">
              <a:extLst>
                <a:ext uri="{FF2B5EF4-FFF2-40B4-BE49-F238E27FC236}">
                  <a16:creationId xmlns:a16="http://schemas.microsoft.com/office/drawing/2014/main" id="{8E21D286-1561-44DE-98BE-2202E70328D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943095" y="1272730"/>
              <a:ext cx="3384376" cy="4585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>
              <a:defPPr>
                <a:defRPr lang="zh-CN"/>
              </a:defPPr>
              <a:lvl1pPr marL="342900" indent="-342900" defTabSz="0">
                <a:lnSpc>
                  <a:spcPct val="20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0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lvl="1" indent="-285750" defTabSz="0">
                <a:lnSpc>
                  <a:spcPct val="200000"/>
                </a:lnSpc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0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 defTabSz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 defTabSz="0">
                <a:spcBef>
                  <a:spcPct val="20000"/>
                </a:spcBef>
                <a:buFont typeface="Arial" panose="020B0604020202020204" pitchFamily="34" charset="0"/>
                <a:buChar char="–"/>
                <a:defRPr sz="16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 defTabSz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defTabSz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6pPr>
              <a:lvl7pPr marL="2971800" indent="-228600" defTabSz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7pPr>
              <a:lvl8pPr marL="3429000" indent="-228600" defTabSz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8pPr>
              <a:lvl9pPr marL="3886200" indent="-228600" defTabSz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9pPr>
            </a:lstStyle>
            <a:p>
              <a:r>
                <a:rPr lang="zh-CN" altLang="en-US" dirty="0"/>
                <a:t>配置动态加载</a:t>
              </a:r>
              <a:endParaRPr lang="en-US" altLang="zh-CN" dirty="0"/>
            </a:p>
            <a:p>
              <a:r>
                <a:rPr lang="zh-CN" altLang="en-US" dirty="0"/>
                <a:t>连接和业务级的传输控制</a:t>
              </a:r>
              <a:endParaRPr lang="en-US" altLang="zh-CN" dirty="0"/>
            </a:p>
            <a:p>
              <a:pPr lvl="1"/>
              <a:r>
                <a:rPr lang="zh-CN" altLang="en-US" dirty="0"/>
                <a:t>拥塞控制算法</a:t>
              </a:r>
              <a:r>
                <a:rPr lang="en-US" altLang="zh-CN" dirty="0"/>
                <a:t>(cubic, bbr,bbrv2,prr)</a:t>
              </a:r>
              <a:r>
                <a:rPr lang="zh-CN" altLang="en-US" dirty="0"/>
                <a:t>、初始发送窗口</a:t>
              </a:r>
              <a:r>
                <a:rPr lang="en-US" altLang="zh-CN" dirty="0"/>
                <a:t>(32, 64)</a:t>
              </a:r>
              <a:r>
                <a:rPr lang="zh-CN" altLang="en-US" dirty="0"/>
                <a:t>、</a:t>
              </a:r>
              <a:r>
                <a:rPr lang="en-US" altLang="zh-CN" dirty="0"/>
                <a:t>RTO</a:t>
              </a:r>
              <a:r>
                <a:rPr lang="zh-CN" altLang="en-US" dirty="0"/>
                <a:t>时间等</a:t>
              </a:r>
              <a:endParaRPr lang="en-US" altLang="zh-CN" dirty="0"/>
            </a:p>
            <a:p>
              <a:pPr lvl="1"/>
              <a:r>
                <a:rPr lang="zh-CN" altLang="en-US" dirty="0"/>
                <a:t>比</a:t>
              </a:r>
              <a:r>
                <a:rPr lang="en-US" altLang="zh-CN" dirty="0" err="1"/>
                <a:t>linux</a:t>
              </a:r>
              <a:r>
                <a:rPr lang="zh-CN" altLang="en-US" dirty="0"/>
                <a:t>操作系统更灵活</a:t>
              </a:r>
              <a:endParaRPr lang="en-US" altLang="zh-CN" dirty="0"/>
            </a:p>
            <a:p>
              <a:r>
                <a:rPr lang="zh-CN" altLang="en-US" dirty="0"/>
                <a:t>更详尽的统计</a:t>
              </a:r>
              <a:endParaRPr lang="en-US" altLang="zh-CN" dirty="0"/>
            </a:p>
            <a:p>
              <a:pPr lvl="1"/>
              <a:r>
                <a:rPr lang="zh-CN" altLang="en-US" dirty="0"/>
                <a:t>启动窗口、丢包率、</a:t>
              </a:r>
              <a:r>
                <a:rPr lang="en-US" altLang="zh-CN" dirty="0"/>
                <a:t>RTT</a:t>
              </a:r>
              <a:r>
                <a:rPr lang="zh-CN" altLang="en-US" dirty="0"/>
                <a:t>等</a:t>
              </a:r>
              <a:endParaRPr lang="en-US" altLang="zh-CN" dirty="0"/>
            </a:p>
            <a:p>
              <a:r>
                <a:rPr lang="zh-CN" altLang="en-US" dirty="0"/>
                <a:t>全链路分析</a:t>
              </a:r>
              <a:endParaRPr lang="en-US" altLang="zh-CN" dirty="0"/>
            </a:p>
            <a:p>
              <a:pPr lvl="1"/>
              <a:r>
                <a:rPr lang="zh-CN" altLang="en-US" dirty="0"/>
                <a:t>配置业务</a:t>
              </a:r>
              <a:endParaRPr lang="en-US" altLang="zh-CN" dirty="0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F48495F3-C442-0944-B51F-706117346E83}"/>
              </a:ext>
            </a:extLst>
          </p:cNvPr>
          <p:cNvSpPr/>
          <p:nvPr/>
        </p:nvSpPr>
        <p:spPr bwMode="auto">
          <a:xfrm>
            <a:off x="6077520" y="1991006"/>
            <a:ext cx="5256584" cy="45105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2784AA-7BD8-4C10-8E7E-89B20F4C3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540" y="2099018"/>
            <a:ext cx="4896544" cy="42944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293687"/>
      </p:ext>
    </p:extLst>
  </p:cSld>
  <p:clrMapOvr>
    <a:masterClrMapping/>
  </p:clrMapOvr>
  <p:transition spd="med" advTm="128253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E03B6-1474-49EC-BB0A-AC3D9A9697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2990" y="1148918"/>
            <a:ext cx="11122025" cy="855663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rgbClr val="00E8FF"/>
                </a:solidFill>
              </a:rPr>
              <a:t>TQUIC</a:t>
            </a:r>
            <a:r>
              <a:rPr lang="zh-CN" altLang="en-US" dirty="0">
                <a:solidFill>
                  <a:srgbClr val="00E8FF"/>
                </a:solidFill>
              </a:rPr>
              <a:t>转发性能问题和原因分析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EF655D-4E9B-44D2-8132-57D40557EFC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92990" y="2023160"/>
            <a:ext cx="11122025" cy="188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性能问题</a:t>
            </a:r>
            <a:endParaRPr lang="en-US" altLang="zh-CN" sz="1200" spc="300" dirty="0">
              <a:solidFill>
                <a:schemeClr val="bg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zh-CN" sz="1050" spc="300" dirty="0">
                <a:solidFill>
                  <a:schemeClr val="bg1"/>
                </a:solidFill>
                <a:cs typeface="+mn-cs"/>
              </a:rPr>
              <a:t>QPS</a:t>
            </a:r>
            <a:r>
              <a:rPr lang="zh-CN" altLang="en-US" sz="1050" spc="300" dirty="0">
                <a:solidFill>
                  <a:schemeClr val="bg1"/>
                </a:solidFill>
                <a:cs typeface="+mn-cs"/>
              </a:rPr>
              <a:t>低</a:t>
            </a: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  <a:p>
            <a:pPr lvl="1">
              <a:lnSpc>
                <a:spcPct val="200000"/>
              </a:lnSpc>
            </a:pP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  <a:p>
            <a:pPr lvl="1">
              <a:lnSpc>
                <a:spcPct val="200000"/>
              </a:lnSpc>
            </a:pPr>
            <a:endParaRPr lang="en-US" altLang="zh-CN" sz="1050" spc="300" dirty="0">
              <a:solidFill>
                <a:schemeClr val="bg1"/>
              </a:solidFill>
              <a:cs typeface="+mn-cs"/>
            </a:endParaRPr>
          </a:p>
          <a:p>
            <a:pPr lvl="1">
              <a:lnSpc>
                <a:spcPct val="200000"/>
              </a:lnSpc>
            </a:pPr>
            <a:endParaRPr lang="en-US" altLang="zh-CN" sz="1050" spc="300" dirty="0">
              <a:solidFill>
                <a:schemeClr val="bg1">
                  <a:lumMod val="95000"/>
                </a:schemeClr>
              </a:solidFill>
              <a:cs typeface="+mn-cs"/>
            </a:endParaRPr>
          </a:p>
        </p:txBody>
      </p:sp>
      <p:sp>
        <p:nvSpPr>
          <p:cNvPr id="131" name="内容占位符 2">
            <a:extLst>
              <a:ext uri="{FF2B5EF4-FFF2-40B4-BE49-F238E27FC236}">
                <a16:creationId xmlns:a16="http://schemas.microsoft.com/office/drawing/2014/main" id="{260F5D71-B1AF-480D-AB5A-69EB4A485F66}"/>
              </a:ext>
            </a:extLst>
          </p:cNvPr>
          <p:cNvSpPr txBox="1">
            <a:spLocks/>
          </p:cNvSpPr>
          <p:nvPr/>
        </p:nvSpPr>
        <p:spPr>
          <a:xfrm>
            <a:off x="479424" y="3772611"/>
            <a:ext cx="11252490" cy="20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342900" indent="-342900" defTabSz="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spc="3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lvl="1" indent="-285750" defTabSz="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050" spc="3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 defTabSz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 defTabSz="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 defTabSz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  <a:sym typeface="Calibri" panose="020F0502020204030204" pitchFamily="34" charset="0"/>
              </a:defRPr>
            </a:lvl6pPr>
            <a:lvl7pPr marL="29718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  <a:sym typeface="Calibri" panose="020F0502020204030204" pitchFamily="34" charset="0"/>
              </a:defRPr>
            </a:lvl7pPr>
            <a:lvl8pPr marL="34290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  <a:sym typeface="Calibri" panose="020F0502020204030204" pitchFamily="34" charset="0"/>
              </a:defRPr>
            </a:lvl8pPr>
            <a:lvl9pPr marL="38862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性能差的原因</a:t>
            </a:r>
            <a:endParaRPr lang="en-US" altLang="zh-CN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内核</a:t>
            </a:r>
            <a:r>
              <a:rPr lang="en-US" altLang="zh-CN" dirty="0">
                <a:solidFill>
                  <a:schemeClr val="bg1"/>
                </a:solidFill>
              </a:rPr>
              <a:t>UDP</a:t>
            </a:r>
            <a:r>
              <a:rPr lang="zh-CN" altLang="en-US" dirty="0">
                <a:solidFill>
                  <a:schemeClr val="bg1"/>
                </a:solidFill>
              </a:rPr>
              <a:t>转发性能弱</a:t>
            </a:r>
            <a:endParaRPr lang="en-US" altLang="zh-CN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需要更多的加解密      </a:t>
            </a:r>
            <a:endParaRPr lang="en-US" altLang="zh-CN" dirty="0">
              <a:solidFill>
                <a:schemeClr val="bg1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zh-CN" sz="1050" spc="300" dirty="0">
                <a:solidFill>
                  <a:schemeClr val="bg1"/>
                </a:solidFill>
              </a:rPr>
              <a:t>ACK</a:t>
            </a:r>
            <a:r>
              <a:rPr lang="zh-CN" altLang="en-US" sz="1050" spc="300" dirty="0">
                <a:solidFill>
                  <a:schemeClr val="bg1"/>
                </a:solidFill>
              </a:rPr>
              <a:t>、小包</a:t>
            </a:r>
            <a:endParaRPr lang="en-US" altLang="zh-CN" sz="1050" spc="3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协议栈实现问题               </a:t>
            </a:r>
            <a:endParaRPr lang="en-US" altLang="zh-CN" dirty="0">
              <a:solidFill>
                <a:schemeClr val="bg1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zh-CN" sz="1050" spc="300" dirty="0" err="1">
                <a:solidFill>
                  <a:schemeClr val="bg1"/>
                </a:solidFill>
              </a:rPr>
              <a:t>Quic</a:t>
            </a:r>
            <a:r>
              <a:rPr lang="zh-CN" altLang="en-US" sz="1050" spc="300" dirty="0">
                <a:solidFill>
                  <a:schemeClr val="bg1"/>
                </a:solidFill>
              </a:rPr>
              <a:t>内部状态、重传、</a:t>
            </a:r>
            <a:r>
              <a:rPr lang="en-US" altLang="zh-CN" sz="1050" spc="300" dirty="0">
                <a:solidFill>
                  <a:schemeClr val="bg1"/>
                </a:solidFill>
              </a:rPr>
              <a:t>ack</a:t>
            </a:r>
            <a:r>
              <a:rPr lang="zh-CN" altLang="en-US" sz="1050" spc="300" dirty="0">
                <a:solidFill>
                  <a:schemeClr val="bg1"/>
                </a:solidFill>
              </a:rPr>
              <a:t>处理等</a:t>
            </a:r>
            <a:endParaRPr lang="en-US" altLang="zh-CN" sz="1050" spc="300" dirty="0">
              <a:solidFill>
                <a:schemeClr val="bg1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sz="1050" spc="300" dirty="0">
                <a:solidFill>
                  <a:schemeClr val="bg1"/>
                </a:solidFill>
              </a:rPr>
              <a:t>内存拷贝</a:t>
            </a:r>
            <a:r>
              <a:rPr lang="en-US" altLang="zh-CN" sz="1050" spc="300" dirty="0">
                <a:solidFill>
                  <a:schemeClr val="bg1"/>
                </a:solidFill>
              </a:rPr>
              <a:t>,</a:t>
            </a:r>
            <a:r>
              <a:rPr lang="en-US" altLang="zh-CN" sz="1050" spc="300" dirty="0" err="1">
                <a:solidFill>
                  <a:schemeClr val="bg1"/>
                </a:solidFill>
              </a:rPr>
              <a:t>nginx</a:t>
            </a:r>
            <a:r>
              <a:rPr lang="zh-CN" altLang="en-US" sz="1050" spc="300" dirty="0">
                <a:solidFill>
                  <a:schemeClr val="bg1"/>
                </a:solidFill>
              </a:rPr>
              <a:t>到</a:t>
            </a:r>
            <a:r>
              <a:rPr lang="en-US" altLang="zh-CN" sz="1050" spc="300" dirty="0" err="1">
                <a:solidFill>
                  <a:schemeClr val="bg1"/>
                </a:solidFill>
              </a:rPr>
              <a:t>quic</a:t>
            </a:r>
            <a:endParaRPr lang="en-US" altLang="zh-CN" sz="1050" spc="300" dirty="0">
              <a:solidFill>
                <a:schemeClr val="bg1"/>
              </a:solidFill>
            </a:endParaRPr>
          </a:p>
        </p:txBody>
      </p:sp>
      <p:sp>
        <p:nvSpPr>
          <p:cNvPr id="7" name="矩形 6" hidden="1">
            <a:extLst>
              <a:ext uri="{FF2B5EF4-FFF2-40B4-BE49-F238E27FC236}">
                <a16:creationId xmlns:a16="http://schemas.microsoft.com/office/drawing/2014/main" id="{84F5976D-A777-AE42-AEF8-ED563A98BCC5}"/>
              </a:ext>
            </a:extLst>
          </p:cNvPr>
          <p:cNvSpPr/>
          <p:nvPr/>
        </p:nvSpPr>
        <p:spPr bwMode="auto">
          <a:xfrm>
            <a:off x="0" y="3834993"/>
            <a:ext cx="12192000" cy="30230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 hidden="1">
            <a:extLst>
              <a:ext uri="{FF2B5EF4-FFF2-40B4-BE49-F238E27FC236}">
                <a16:creationId xmlns:a16="http://schemas.microsoft.com/office/drawing/2014/main" id="{F2FF73CE-252D-BB46-8654-AC19149F2F72}"/>
              </a:ext>
            </a:extLst>
          </p:cNvPr>
          <p:cNvGrpSpPr/>
          <p:nvPr/>
        </p:nvGrpSpPr>
        <p:grpSpPr>
          <a:xfrm>
            <a:off x="136766" y="4005064"/>
            <a:ext cx="11918468" cy="2622873"/>
            <a:chOff x="134038" y="4275785"/>
            <a:chExt cx="11918468" cy="2622873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A29B83F0-2DE4-45A3-B634-F2B0F0CF4C82}"/>
                </a:ext>
              </a:extLst>
            </p:cNvPr>
            <p:cNvSpPr/>
            <p:nvPr/>
          </p:nvSpPr>
          <p:spPr bwMode="auto">
            <a:xfrm>
              <a:off x="9440646" y="5298335"/>
              <a:ext cx="1623906" cy="1248639"/>
            </a:xfrm>
            <a:prstGeom prst="roundRec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NIC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8583824C-D09F-46E8-936E-7C912ED921B9}"/>
                </a:ext>
              </a:extLst>
            </p:cNvPr>
            <p:cNvGrpSpPr/>
            <p:nvPr/>
          </p:nvGrpSpPr>
          <p:grpSpPr>
            <a:xfrm>
              <a:off x="9578860" y="5762265"/>
              <a:ext cx="797889" cy="290615"/>
              <a:chOff x="6228524" y="5119307"/>
              <a:chExt cx="634928" cy="290615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DE1B476C-7058-439A-942C-2A6A2CB47D6C}"/>
                  </a:ext>
                </a:extLst>
              </p:cNvPr>
              <p:cNvSpPr/>
              <p:nvPr/>
            </p:nvSpPr>
            <p:spPr bwMode="auto">
              <a:xfrm rot="5400000" flipV="1">
                <a:off x="6107368" y="5240465"/>
                <a:ext cx="288032" cy="45719"/>
              </a:xfrm>
              <a:prstGeom prst="ellips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AC4F32A0-9C92-493E-8C6A-084FD9C62361}"/>
                  </a:ext>
                </a:extLst>
              </p:cNvPr>
              <p:cNvCxnSpPr/>
              <p:nvPr/>
            </p:nvCxnSpPr>
            <p:spPr bwMode="auto">
              <a:xfrm rot="5400000">
                <a:off x="6539416" y="4831275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2435DAFE-1B46-4755-A04D-74A0C8595E98}"/>
                  </a:ext>
                </a:extLst>
              </p:cNvPr>
              <p:cNvCxnSpPr/>
              <p:nvPr/>
            </p:nvCxnSpPr>
            <p:spPr bwMode="auto">
              <a:xfrm rot="5400000">
                <a:off x="6539415" y="5121890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670490EB-BBAC-4188-91AB-2A0B932253F2}"/>
                  </a:ext>
                </a:extLst>
              </p:cNvPr>
              <p:cNvSpPr/>
              <p:nvPr/>
            </p:nvSpPr>
            <p:spPr bwMode="auto">
              <a:xfrm rot="5400000">
                <a:off x="6683432" y="5227320"/>
                <a:ext cx="288032" cy="72008"/>
              </a:xfrm>
              <a:prstGeom prst="ellips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EC85AC0-485F-4CBA-A862-22DF5576147B}"/>
                </a:ext>
              </a:extLst>
            </p:cNvPr>
            <p:cNvSpPr txBox="1"/>
            <p:nvPr/>
          </p:nvSpPr>
          <p:spPr>
            <a:xfrm>
              <a:off x="9295162" y="5806454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RX-QUEUE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BCB5124-C8AF-4E89-8878-3E8699BA323D}"/>
                </a:ext>
              </a:extLst>
            </p:cNvPr>
            <p:cNvGrpSpPr/>
            <p:nvPr/>
          </p:nvGrpSpPr>
          <p:grpSpPr>
            <a:xfrm>
              <a:off x="9578861" y="6223546"/>
              <a:ext cx="797888" cy="288034"/>
              <a:chOff x="6228524" y="5119307"/>
              <a:chExt cx="634928" cy="288034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80C3E613-3D82-4271-B110-81733784BF74}"/>
                  </a:ext>
                </a:extLst>
              </p:cNvPr>
              <p:cNvSpPr/>
              <p:nvPr/>
            </p:nvSpPr>
            <p:spPr bwMode="auto">
              <a:xfrm rot="5400000" flipV="1">
                <a:off x="6107368" y="5240465"/>
                <a:ext cx="288032" cy="45719"/>
              </a:xfrm>
              <a:prstGeom prst="ellips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8EB8C70D-10FC-484B-9FFC-A61E57D30423}"/>
                  </a:ext>
                </a:extLst>
              </p:cNvPr>
              <p:cNvCxnSpPr/>
              <p:nvPr/>
            </p:nvCxnSpPr>
            <p:spPr bwMode="auto">
              <a:xfrm rot="5400000">
                <a:off x="6539416" y="4831275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1E6B866B-47A5-4E36-A80D-6922663E7100}"/>
                  </a:ext>
                </a:extLst>
              </p:cNvPr>
              <p:cNvCxnSpPr/>
              <p:nvPr/>
            </p:nvCxnSpPr>
            <p:spPr bwMode="auto">
              <a:xfrm rot="5400000">
                <a:off x="6539416" y="510868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4A1A4BB9-7016-4DFD-9E6D-C21D90983E26}"/>
                  </a:ext>
                </a:extLst>
              </p:cNvPr>
              <p:cNvSpPr/>
              <p:nvPr/>
            </p:nvSpPr>
            <p:spPr bwMode="auto">
              <a:xfrm rot="5400000">
                <a:off x="6683432" y="5227320"/>
                <a:ext cx="288032" cy="72008"/>
              </a:xfrm>
              <a:prstGeom prst="ellips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142912F-EE69-4A80-BC5D-0B7EC8E93EB8}"/>
                </a:ext>
              </a:extLst>
            </p:cNvPr>
            <p:cNvSpPr txBox="1"/>
            <p:nvPr/>
          </p:nvSpPr>
          <p:spPr>
            <a:xfrm>
              <a:off x="9566178" y="6274887"/>
              <a:ext cx="7595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RX-QUEUE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918A036-51A1-4370-AB7F-D8CCF24AF598}"/>
                </a:ext>
              </a:extLst>
            </p:cNvPr>
            <p:cNvSpPr/>
            <p:nvPr/>
          </p:nvSpPr>
          <p:spPr bwMode="auto">
            <a:xfrm>
              <a:off x="7862155" y="5292158"/>
              <a:ext cx="840188" cy="288032"/>
            </a:xfrm>
            <a:prstGeom prst="roundRec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CPU-0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B422F380-6365-45E4-AA6C-1A466166DB16}"/>
                </a:ext>
              </a:extLst>
            </p:cNvPr>
            <p:cNvSpPr/>
            <p:nvPr/>
          </p:nvSpPr>
          <p:spPr bwMode="auto">
            <a:xfrm>
              <a:off x="7862154" y="5763046"/>
              <a:ext cx="840187" cy="288032"/>
            </a:xfrm>
            <a:prstGeom prst="roundRec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CPU-1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002C5DAE-586E-4E89-BD32-2755A065DF28}"/>
                </a:ext>
              </a:extLst>
            </p:cNvPr>
            <p:cNvSpPr/>
            <p:nvPr/>
          </p:nvSpPr>
          <p:spPr bwMode="auto">
            <a:xfrm>
              <a:off x="7862155" y="6233934"/>
              <a:ext cx="840186" cy="288032"/>
            </a:xfrm>
            <a:prstGeom prst="roundRec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CPU-2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020665-DF17-4470-891E-E4F8B3054937}"/>
                </a:ext>
              </a:extLst>
            </p:cNvPr>
            <p:cNvSpPr/>
            <p:nvPr/>
          </p:nvSpPr>
          <p:spPr bwMode="auto">
            <a:xfrm>
              <a:off x="6349050" y="5292158"/>
              <a:ext cx="792088" cy="288032"/>
            </a:xfrm>
            <a:prstGeom prst="roundRec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softirq</a:t>
              </a:r>
              <a:endPara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backlog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F51E344A-BC42-4DEA-B994-7319BEBE0D52}"/>
                </a:ext>
              </a:extLst>
            </p:cNvPr>
            <p:cNvSpPr/>
            <p:nvPr/>
          </p:nvSpPr>
          <p:spPr bwMode="auto">
            <a:xfrm>
              <a:off x="6349050" y="5766525"/>
              <a:ext cx="792088" cy="288032"/>
            </a:xfrm>
            <a:prstGeom prst="roundRec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softirq</a:t>
              </a:r>
              <a:endPara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backlog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27877EC4-12D3-4649-B4B4-E8F25188E6A6}"/>
                </a:ext>
              </a:extLst>
            </p:cNvPr>
            <p:cNvSpPr/>
            <p:nvPr/>
          </p:nvSpPr>
          <p:spPr bwMode="auto">
            <a:xfrm>
              <a:off x="6349050" y="6233934"/>
              <a:ext cx="792088" cy="288032"/>
            </a:xfrm>
            <a:prstGeom prst="roundRec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softirq</a:t>
              </a:r>
              <a:endPara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backlog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EC5E7D8D-585E-489D-AB55-C45D12F56A45}"/>
                </a:ext>
              </a:extLst>
            </p:cNvPr>
            <p:cNvGrpSpPr/>
            <p:nvPr/>
          </p:nvGrpSpPr>
          <p:grpSpPr>
            <a:xfrm>
              <a:off x="4957927" y="5292156"/>
              <a:ext cx="797888" cy="288034"/>
              <a:chOff x="6228524" y="5119307"/>
              <a:chExt cx="634928" cy="288034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465E877-E424-4F5D-AF7F-0B4B0C16E8AD}"/>
                  </a:ext>
                </a:extLst>
              </p:cNvPr>
              <p:cNvSpPr/>
              <p:nvPr/>
            </p:nvSpPr>
            <p:spPr bwMode="auto">
              <a:xfrm rot="5400000" flipV="1">
                <a:off x="6107368" y="5240465"/>
                <a:ext cx="288032" cy="45719"/>
              </a:xfrm>
              <a:prstGeom prst="ellips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7DCFC69-D06C-4D19-8C7F-3D2FE9FB9C7F}"/>
                  </a:ext>
                </a:extLst>
              </p:cNvPr>
              <p:cNvCxnSpPr/>
              <p:nvPr/>
            </p:nvCxnSpPr>
            <p:spPr bwMode="auto">
              <a:xfrm rot="5400000">
                <a:off x="6539416" y="4831275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7022BFDD-F40E-4D2A-94CE-1BAA8438B05F}"/>
                  </a:ext>
                </a:extLst>
              </p:cNvPr>
              <p:cNvCxnSpPr/>
              <p:nvPr/>
            </p:nvCxnSpPr>
            <p:spPr bwMode="auto">
              <a:xfrm rot="5400000">
                <a:off x="6539416" y="5107204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FC3FF59B-A344-4AAF-94DC-53785E16ED99}"/>
                  </a:ext>
                </a:extLst>
              </p:cNvPr>
              <p:cNvSpPr/>
              <p:nvPr/>
            </p:nvSpPr>
            <p:spPr bwMode="auto">
              <a:xfrm rot="5400000">
                <a:off x="6683432" y="5227320"/>
                <a:ext cx="288032" cy="72008"/>
              </a:xfrm>
              <a:prstGeom prst="ellips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01CD88B-47CB-4F82-B8E5-9AE95B6F1D43}"/>
                </a:ext>
              </a:extLst>
            </p:cNvPr>
            <p:cNvSpPr txBox="1"/>
            <p:nvPr/>
          </p:nvSpPr>
          <p:spPr>
            <a:xfrm>
              <a:off x="4946281" y="5331319"/>
              <a:ext cx="8105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UDPSokcet0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08176F1-CCBE-4B6B-A52A-58016E5A6460}"/>
                </a:ext>
              </a:extLst>
            </p:cNvPr>
            <p:cNvGrpSpPr/>
            <p:nvPr/>
          </p:nvGrpSpPr>
          <p:grpSpPr>
            <a:xfrm>
              <a:off x="4960308" y="5763418"/>
              <a:ext cx="797888" cy="301352"/>
              <a:chOff x="6228524" y="5119307"/>
              <a:chExt cx="634928" cy="301352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2B4D5A23-C774-4EA6-B69C-26BEB80E00C9}"/>
                  </a:ext>
                </a:extLst>
              </p:cNvPr>
              <p:cNvSpPr/>
              <p:nvPr/>
            </p:nvSpPr>
            <p:spPr bwMode="auto">
              <a:xfrm rot="5400000" flipV="1">
                <a:off x="6107368" y="5240465"/>
                <a:ext cx="288032" cy="45719"/>
              </a:xfrm>
              <a:prstGeom prst="ellips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95D79A8D-1E6B-4364-9960-20433D40FCB9}"/>
                  </a:ext>
                </a:extLst>
              </p:cNvPr>
              <p:cNvCxnSpPr/>
              <p:nvPr/>
            </p:nvCxnSpPr>
            <p:spPr bwMode="auto">
              <a:xfrm rot="5400000">
                <a:off x="6539416" y="4831275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33A22162-CEE5-4D82-94CA-C6A49AEAECD6}"/>
                  </a:ext>
                </a:extLst>
              </p:cNvPr>
              <p:cNvCxnSpPr/>
              <p:nvPr/>
            </p:nvCxnSpPr>
            <p:spPr bwMode="auto">
              <a:xfrm rot="5400000">
                <a:off x="6539416" y="5132627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C5906943-6AFD-4A55-BDEB-54A18CF3CE1A}"/>
                  </a:ext>
                </a:extLst>
              </p:cNvPr>
              <p:cNvSpPr/>
              <p:nvPr/>
            </p:nvSpPr>
            <p:spPr bwMode="auto">
              <a:xfrm rot="5400000">
                <a:off x="6683432" y="5227320"/>
                <a:ext cx="288032" cy="72008"/>
              </a:xfrm>
              <a:prstGeom prst="ellips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1244EBB-5A88-4274-883D-2B0178B1E9AD}"/>
                </a:ext>
              </a:extLst>
            </p:cNvPr>
            <p:cNvSpPr txBox="1"/>
            <p:nvPr/>
          </p:nvSpPr>
          <p:spPr>
            <a:xfrm>
              <a:off x="4949690" y="5801976"/>
              <a:ext cx="8105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UDPSokcet1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876E231A-B759-40FF-A882-702D07A8B109}"/>
                </a:ext>
              </a:extLst>
            </p:cNvPr>
            <p:cNvGrpSpPr/>
            <p:nvPr/>
          </p:nvGrpSpPr>
          <p:grpSpPr>
            <a:xfrm>
              <a:off x="4959156" y="6232575"/>
              <a:ext cx="797888" cy="288034"/>
              <a:chOff x="6228524" y="5119307"/>
              <a:chExt cx="634928" cy="288034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A9AAFE7D-6929-4F0D-AB9E-7F2500D37429}"/>
                  </a:ext>
                </a:extLst>
              </p:cNvPr>
              <p:cNvSpPr/>
              <p:nvPr/>
            </p:nvSpPr>
            <p:spPr bwMode="auto">
              <a:xfrm rot="5400000" flipV="1">
                <a:off x="6107368" y="5240465"/>
                <a:ext cx="288032" cy="45719"/>
              </a:xfrm>
              <a:prstGeom prst="ellips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B746ECBC-E017-4FFC-85DF-864728845BD5}"/>
                  </a:ext>
                </a:extLst>
              </p:cNvPr>
              <p:cNvCxnSpPr/>
              <p:nvPr/>
            </p:nvCxnSpPr>
            <p:spPr bwMode="auto">
              <a:xfrm rot="5400000">
                <a:off x="6539416" y="4831275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C139510F-FD5A-4B4F-A8AC-F1DDDC8CFF7D}"/>
                  </a:ext>
                </a:extLst>
              </p:cNvPr>
              <p:cNvCxnSpPr/>
              <p:nvPr/>
            </p:nvCxnSpPr>
            <p:spPr bwMode="auto">
              <a:xfrm rot="5400000">
                <a:off x="6538438" y="5119308"/>
                <a:ext cx="0" cy="57606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86047877-04DE-4F36-AB52-3E04BE5783BC}"/>
                  </a:ext>
                </a:extLst>
              </p:cNvPr>
              <p:cNvSpPr/>
              <p:nvPr/>
            </p:nvSpPr>
            <p:spPr bwMode="auto">
              <a:xfrm rot="5400000">
                <a:off x="6683432" y="5227320"/>
                <a:ext cx="288032" cy="72008"/>
              </a:xfrm>
              <a:prstGeom prst="ellips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60AF4BB-C48A-4AC7-ADA8-B23085FDED11}"/>
                </a:ext>
              </a:extLst>
            </p:cNvPr>
            <p:cNvSpPr txBox="1"/>
            <p:nvPr/>
          </p:nvSpPr>
          <p:spPr>
            <a:xfrm>
              <a:off x="4932954" y="6268869"/>
              <a:ext cx="8105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UDPSokcet2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B3D2C909-4711-4E42-B244-67A1C3343FDE}"/>
                </a:ext>
              </a:extLst>
            </p:cNvPr>
            <p:cNvSpPr/>
            <p:nvPr/>
          </p:nvSpPr>
          <p:spPr bwMode="auto">
            <a:xfrm>
              <a:off x="3683115" y="5300004"/>
              <a:ext cx="792088" cy="288032"/>
            </a:xfrm>
            <a:prstGeom prst="roundRec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Process0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515A39EF-CE34-4649-B649-F36BAAB37D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5840" y="4494908"/>
              <a:ext cx="0" cy="22975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DE870D6-7F64-43DB-AF90-EF9C5FD4B2C1}"/>
                </a:ext>
              </a:extLst>
            </p:cNvPr>
            <p:cNvSpPr txBox="1"/>
            <p:nvPr/>
          </p:nvSpPr>
          <p:spPr>
            <a:xfrm>
              <a:off x="1600307" y="6590881"/>
              <a:ext cx="1157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用户空间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0F68ECB-E9D8-45B9-81F6-A11340AA68DE}"/>
                </a:ext>
              </a:extLst>
            </p:cNvPr>
            <p:cNvSpPr txBox="1"/>
            <p:nvPr/>
          </p:nvSpPr>
          <p:spPr>
            <a:xfrm>
              <a:off x="6822155" y="6530355"/>
              <a:ext cx="1157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内核空间</a:t>
              </a: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F60D5393-6CAB-43C3-9D0B-097750534604}"/>
                </a:ext>
              </a:extLst>
            </p:cNvPr>
            <p:cNvSpPr/>
            <p:nvPr/>
          </p:nvSpPr>
          <p:spPr bwMode="auto">
            <a:xfrm>
              <a:off x="3696876" y="5770160"/>
              <a:ext cx="792088" cy="288032"/>
            </a:xfrm>
            <a:prstGeom prst="roundRec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Process1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8FA2DB27-194B-4304-B278-57A394864873}"/>
                </a:ext>
              </a:extLst>
            </p:cNvPr>
            <p:cNvSpPr/>
            <p:nvPr/>
          </p:nvSpPr>
          <p:spPr bwMode="auto">
            <a:xfrm>
              <a:off x="3689056" y="6253240"/>
              <a:ext cx="792088" cy="288032"/>
            </a:xfrm>
            <a:prstGeom prst="roundRec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Process2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1D89FBE7-A433-4B8E-91BA-892FC0938A5E}"/>
                </a:ext>
              </a:extLst>
            </p:cNvPr>
            <p:cNvSpPr/>
            <p:nvPr/>
          </p:nvSpPr>
          <p:spPr bwMode="auto">
            <a:xfrm>
              <a:off x="2410523" y="5292156"/>
              <a:ext cx="911646" cy="288032"/>
            </a:xfrm>
            <a:prstGeom prst="roundRec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TLS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加解密</a:t>
              </a: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09E34DE3-BE6B-43BD-BE5C-9667CFBEB3DB}"/>
                </a:ext>
              </a:extLst>
            </p:cNvPr>
            <p:cNvSpPr/>
            <p:nvPr/>
          </p:nvSpPr>
          <p:spPr bwMode="auto">
            <a:xfrm>
              <a:off x="1319546" y="5251634"/>
              <a:ext cx="670360" cy="384772"/>
            </a:xfrm>
            <a:prstGeom prst="roundRec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QUIC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协议栈</a:t>
              </a:r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FBE69395-F84D-4107-A5EC-B1092A1385B4}"/>
                </a:ext>
              </a:extLst>
            </p:cNvPr>
            <p:cNvSpPr/>
            <p:nvPr/>
          </p:nvSpPr>
          <p:spPr bwMode="auto">
            <a:xfrm>
              <a:off x="134038" y="5251634"/>
              <a:ext cx="670360" cy="384772"/>
            </a:xfrm>
            <a:prstGeom prst="roundRec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HTTP2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协议栈</a:t>
              </a:r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0B6D5692-1511-4E67-A017-179E13389FE0}"/>
                </a:ext>
              </a:extLst>
            </p:cNvPr>
            <p:cNvSpPr/>
            <p:nvPr/>
          </p:nvSpPr>
          <p:spPr bwMode="auto">
            <a:xfrm>
              <a:off x="2411526" y="5779537"/>
              <a:ext cx="910643" cy="288032"/>
            </a:xfrm>
            <a:prstGeom prst="roundRec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TLS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加解密</a:t>
              </a:r>
            </a:p>
          </p:txBody>
        </p:sp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52914804-6370-48EB-ABC2-F34E87F100C0}"/>
                </a:ext>
              </a:extLst>
            </p:cNvPr>
            <p:cNvSpPr/>
            <p:nvPr/>
          </p:nvSpPr>
          <p:spPr bwMode="auto">
            <a:xfrm>
              <a:off x="1320548" y="5731167"/>
              <a:ext cx="670360" cy="384772"/>
            </a:xfrm>
            <a:prstGeom prst="roundRec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QUIC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协议栈</a:t>
              </a:r>
            </a:p>
          </p:txBody>
        </p:sp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07372436-3929-4E51-B06E-A0AF0C3F0435}"/>
                </a:ext>
              </a:extLst>
            </p:cNvPr>
            <p:cNvSpPr/>
            <p:nvPr/>
          </p:nvSpPr>
          <p:spPr bwMode="auto">
            <a:xfrm>
              <a:off x="135040" y="5731167"/>
              <a:ext cx="670360" cy="384772"/>
            </a:xfrm>
            <a:prstGeom prst="roundRec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HTTP2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协议栈</a:t>
              </a:r>
            </a:p>
          </p:txBody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7C0068C1-2FF2-4407-80F5-EF1B499E5221}"/>
                </a:ext>
              </a:extLst>
            </p:cNvPr>
            <p:cNvSpPr/>
            <p:nvPr/>
          </p:nvSpPr>
          <p:spPr bwMode="auto">
            <a:xfrm>
              <a:off x="2416465" y="6240876"/>
              <a:ext cx="905705" cy="288032"/>
            </a:xfrm>
            <a:prstGeom prst="roundRec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TLS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加解密</a:t>
              </a:r>
            </a:p>
          </p:txBody>
        </p:sp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9E86C42F-5D1E-4A9A-971C-37A576553A15}"/>
                </a:ext>
              </a:extLst>
            </p:cNvPr>
            <p:cNvSpPr/>
            <p:nvPr/>
          </p:nvSpPr>
          <p:spPr bwMode="auto">
            <a:xfrm>
              <a:off x="1325487" y="6192506"/>
              <a:ext cx="670360" cy="384772"/>
            </a:xfrm>
            <a:prstGeom prst="roundRec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QUIC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协议栈</a:t>
              </a:r>
            </a:p>
          </p:txBody>
        </p: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23ABC05D-451B-488E-96EF-EF557C503AE0}"/>
                </a:ext>
              </a:extLst>
            </p:cNvPr>
            <p:cNvSpPr/>
            <p:nvPr/>
          </p:nvSpPr>
          <p:spPr bwMode="auto">
            <a:xfrm>
              <a:off x="139979" y="6192506"/>
              <a:ext cx="670360" cy="384772"/>
            </a:xfrm>
            <a:prstGeom prst="roundRec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HTTP2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协议栈</a:t>
              </a:r>
            </a:p>
          </p:txBody>
        </p: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B5118AAE-C7DE-419C-B98C-E44232DFC0F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723961" y="6346617"/>
              <a:ext cx="1276695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B523B9E0-4BAA-4F46-82C4-498A57458C5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0408653" y="5877273"/>
              <a:ext cx="235473" cy="31523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86BF88A9-7734-450A-B645-3CAEAE69C336}"/>
                </a:ext>
              </a:extLst>
            </p:cNvPr>
            <p:cNvCxnSpPr>
              <a:cxnSpLocks/>
              <a:endCxn id="22" idx="0"/>
            </p:cNvCxnSpPr>
            <p:nvPr/>
          </p:nvCxnSpPr>
          <p:spPr bwMode="auto">
            <a:xfrm flipH="1">
              <a:off x="10376749" y="6367563"/>
              <a:ext cx="286565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9C0FB259-C71A-4D24-8D90-AA83C349936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55324" y="5877273"/>
              <a:ext cx="810854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3E5EA4C1-5A33-4C50-AF99-EF38E2F850D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55324" y="6367563"/>
              <a:ext cx="810854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B0A9AF4-9D32-482A-BD14-8D7A86F86DA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141138" y="5445224"/>
              <a:ext cx="588789" cy="35675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789603B5-397A-4E29-B939-4438D7FC81FB}"/>
                </a:ext>
              </a:extLst>
            </p:cNvPr>
            <p:cNvCxnSpPr>
              <a:cxnSpLocks/>
              <a:stCxn id="25" idx="1"/>
            </p:cNvCxnSpPr>
            <p:nvPr/>
          </p:nvCxnSpPr>
          <p:spPr bwMode="auto">
            <a:xfrm flipH="1">
              <a:off x="7141138" y="5907062"/>
              <a:ext cx="721016" cy="6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C1EC68AF-3866-4330-A20F-8D72E97AE2D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140490" y="6367498"/>
              <a:ext cx="721016" cy="6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7E5535BA-BDAF-4617-BF5D-D90D53C94A24}"/>
                </a:ext>
              </a:extLst>
            </p:cNvPr>
            <p:cNvCxnSpPr>
              <a:cxnSpLocks/>
              <a:stCxn id="28" idx="1"/>
              <a:endCxn id="37" idx="3"/>
            </p:cNvCxnSpPr>
            <p:nvPr/>
          </p:nvCxnSpPr>
          <p:spPr bwMode="auto">
            <a:xfrm flipH="1">
              <a:off x="5756852" y="5436174"/>
              <a:ext cx="592198" cy="286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5AB7A517-8EBE-411F-A97F-5B2CE7B262C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755176" y="5922858"/>
              <a:ext cx="592198" cy="286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264CE803-BEE1-45DD-B439-B13F845492F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755176" y="6382718"/>
              <a:ext cx="592198" cy="286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69ADD78F-5BF0-4552-B6AD-CA075E738808}"/>
                </a:ext>
              </a:extLst>
            </p:cNvPr>
            <p:cNvCxnSpPr>
              <a:cxnSpLocks/>
              <a:stCxn id="37" idx="1"/>
              <a:endCxn id="56" idx="3"/>
            </p:cNvCxnSpPr>
            <p:nvPr/>
          </p:nvCxnSpPr>
          <p:spPr bwMode="auto">
            <a:xfrm flipH="1">
              <a:off x="4475203" y="5439041"/>
              <a:ext cx="471078" cy="497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5187B59D-34A4-43F7-990A-689736A592EA}"/>
                </a:ext>
              </a:extLst>
            </p:cNvPr>
            <p:cNvCxnSpPr>
              <a:cxnSpLocks/>
              <a:stCxn id="43" idx="1"/>
              <a:endCxn id="61" idx="3"/>
            </p:cNvCxnSpPr>
            <p:nvPr/>
          </p:nvCxnSpPr>
          <p:spPr bwMode="auto">
            <a:xfrm flipH="1">
              <a:off x="4488964" y="5909698"/>
              <a:ext cx="460726" cy="447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6F309A28-7DA6-48BE-A329-FE70DC17331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72271" y="6397979"/>
              <a:ext cx="471078" cy="497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CB5C1A68-61EB-41A1-9703-B4E08E8B9EE9}"/>
                </a:ext>
              </a:extLst>
            </p:cNvPr>
            <p:cNvCxnSpPr>
              <a:cxnSpLocks/>
              <a:stCxn id="56" idx="1"/>
              <a:endCxn id="64" idx="3"/>
            </p:cNvCxnSpPr>
            <p:nvPr/>
          </p:nvCxnSpPr>
          <p:spPr bwMode="auto">
            <a:xfrm flipH="1" flipV="1">
              <a:off x="3322169" y="5436172"/>
              <a:ext cx="360946" cy="784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7C62EE22-D0DE-42ED-88F3-BEC98FB2BFF6}"/>
                </a:ext>
              </a:extLst>
            </p:cNvPr>
            <p:cNvCxnSpPr>
              <a:cxnSpLocks/>
              <a:stCxn id="64" idx="1"/>
            </p:cNvCxnSpPr>
            <p:nvPr/>
          </p:nvCxnSpPr>
          <p:spPr bwMode="auto">
            <a:xfrm flipH="1">
              <a:off x="1998111" y="5436172"/>
              <a:ext cx="412412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494EE5F5-F6FD-4AF4-8CB6-5CAB4C052973}"/>
                </a:ext>
              </a:extLst>
            </p:cNvPr>
            <p:cNvCxnSpPr>
              <a:cxnSpLocks/>
              <a:stCxn id="65" idx="1"/>
              <a:endCxn id="66" idx="3"/>
            </p:cNvCxnSpPr>
            <p:nvPr/>
          </p:nvCxnSpPr>
          <p:spPr bwMode="auto">
            <a:xfrm flipH="1">
              <a:off x="804398" y="5444020"/>
              <a:ext cx="51514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DE937F03-80E0-4C09-BF23-A5AB0C47A4CD}"/>
                </a:ext>
              </a:extLst>
            </p:cNvPr>
            <p:cNvSpPr txBox="1"/>
            <p:nvPr/>
          </p:nvSpPr>
          <p:spPr>
            <a:xfrm>
              <a:off x="11171759" y="6064770"/>
              <a:ext cx="8807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Packets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EE9CDE7B-E2EB-4BAA-8C97-22B5D5320719}"/>
                </a:ext>
              </a:extLst>
            </p:cNvPr>
            <p:cNvSpPr txBox="1"/>
            <p:nvPr/>
          </p:nvSpPr>
          <p:spPr>
            <a:xfrm>
              <a:off x="8710179" y="5546763"/>
              <a:ext cx="8807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硬中断</a:t>
              </a: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ADE2C221-EBBD-4A4E-8B0E-71B4AAD1E85C}"/>
                </a:ext>
              </a:extLst>
            </p:cNvPr>
            <p:cNvSpPr txBox="1"/>
            <p:nvPr/>
          </p:nvSpPr>
          <p:spPr>
            <a:xfrm>
              <a:off x="7079121" y="5144728"/>
              <a:ext cx="8807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RPS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FB932607-47C8-44E2-A93E-3A78BAAAFB18}"/>
                </a:ext>
              </a:extLst>
            </p:cNvPr>
            <p:cNvSpPr txBox="1"/>
            <p:nvPr/>
          </p:nvSpPr>
          <p:spPr>
            <a:xfrm>
              <a:off x="5630418" y="5438433"/>
              <a:ext cx="8807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软中断</a:t>
              </a: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1E3BEBBE-B4AD-4C85-A2EE-EFED36D773D2}"/>
                </a:ext>
              </a:extLst>
            </p:cNvPr>
            <p:cNvSpPr txBox="1"/>
            <p:nvPr/>
          </p:nvSpPr>
          <p:spPr>
            <a:xfrm>
              <a:off x="4226987" y="4959174"/>
              <a:ext cx="9616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reuseport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3" name="直接箭头连接符 122">
              <a:extLst>
                <a:ext uri="{FF2B5EF4-FFF2-40B4-BE49-F238E27FC236}">
                  <a16:creationId xmlns:a16="http://schemas.microsoft.com/office/drawing/2014/main" id="{6F48D822-5E53-4521-B118-CE16CF227188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336645" y="5922313"/>
              <a:ext cx="360946" cy="784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38F16A5B-6F89-4474-860C-0DAAEAB7E4C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312303" y="6400468"/>
              <a:ext cx="360946" cy="784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47FEA1B6-59CC-4CED-9DC9-61FD44E77EA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89906" y="6397256"/>
              <a:ext cx="412412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A9A14C12-F918-4085-A30B-6F3134A5029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72772" y="5922313"/>
              <a:ext cx="412412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73E0EC4D-203D-433A-897C-0551862DD15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04398" y="6384151"/>
              <a:ext cx="51514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F9E09E52-8B37-4EF0-80B2-F6A2D945E2F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04398" y="5930161"/>
              <a:ext cx="51514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12" name="对话气泡: 椭圆形 11">
              <a:extLst>
                <a:ext uri="{FF2B5EF4-FFF2-40B4-BE49-F238E27FC236}">
                  <a16:creationId xmlns:a16="http://schemas.microsoft.com/office/drawing/2014/main" id="{24639CF6-3C65-4477-9D74-AEF55D23AC3F}"/>
                </a:ext>
              </a:extLst>
            </p:cNvPr>
            <p:cNvSpPr/>
            <p:nvPr/>
          </p:nvSpPr>
          <p:spPr bwMode="auto">
            <a:xfrm>
              <a:off x="2567608" y="4494908"/>
              <a:ext cx="916904" cy="660581"/>
            </a:xfrm>
            <a:prstGeom prst="wedgeEllipseCallou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对话气泡: 椭圆形 90">
              <a:extLst>
                <a:ext uri="{FF2B5EF4-FFF2-40B4-BE49-F238E27FC236}">
                  <a16:creationId xmlns:a16="http://schemas.microsoft.com/office/drawing/2014/main" id="{695C27DD-4F01-4019-BC13-7F395237C081}"/>
                </a:ext>
              </a:extLst>
            </p:cNvPr>
            <p:cNvSpPr/>
            <p:nvPr/>
          </p:nvSpPr>
          <p:spPr bwMode="auto">
            <a:xfrm>
              <a:off x="1287412" y="4458748"/>
              <a:ext cx="916904" cy="660581"/>
            </a:xfrm>
            <a:prstGeom prst="wedgeEllipseCallou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50%</a:t>
              </a:r>
              <a:endPara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右大括号 14">
              <a:extLst>
                <a:ext uri="{FF2B5EF4-FFF2-40B4-BE49-F238E27FC236}">
                  <a16:creationId xmlns:a16="http://schemas.microsoft.com/office/drawing/2014/main" id="{9632A3C0-8893-4D48-B943-FE2ED3598FB9}"/>
                </a:ext>
              </a:extLst>
            </p:cNvPr>
            <p:cNvSpPr/>
            <p:nvPr/>
          </p:nvSpPr>
          <p:spPr bwMode="auto">
            <a:xfrm rot="16200000">
              <a:off x="6025727" y="4193304"/>
              <a:ext cx="228657" cy="1902847"/>
            </a:xfrm>
            <a:prstGeom prst="rightBrac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" name="对话气泡: 椭圆形 92">
              <a:extLst>
                <a:ext uri="{FF2B5EF4-FFF2-40B4-BE49-F238E27FC236}">
                  <a16:creationId xmlns:a16="http://schemas.microsoft.com/office/drawing/2014/main" id="{3A93328D-A83D-47FD-9A85-918A4227956C}"/>
                </a:ext>
              </a:extLst>
            </p:cNvPr>
            <p:cNvSpPr/>
            <p:nvPr/>
          </p:nvSpPr>
          <p:spPr bwMode="auto">
            <a:xfrm>
              <a:off x="5888922" y="4275785"/>
              <a:ext cx="916904" cy="660581"/>
            </a:xfrm>
            <a:prstGeom prst="wedgeEllipseCallout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10%</a:t>
              </a:r>
              <a:endPara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92EBE2EC-E3DE-441C-BBD5-2C83A2849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890" y="2898885"/>
            <a:ext cx="8135771" cy="152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98666"/>
      </p:ext>
    </p:extLst>
  </p:cSld>
  <p:clrMapOvr>
    <a:masterClrMapping/>
  </p:clrMapOvr>
  <p:transition spd="med" advTm="77443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026DF-5F35-4C4B-B987-41D3762123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9425" y="1152741"/>
            <a:ext cx="9261475" cy="671513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rgbClr val="00E8FF"/>
                </a:solidFill>
              </a:rPr>
              <a:t>TQUIC </a:t>
            </a:r>
            <a:r>
              <a:rPr lang="zh-CN" altLang="en-US" dirty="0">
                <a:solidFill>
                  <a:srgbClr val="00E8FF"/>
                </a:solidFill>
              </a:rPr>
              <a:t>密码算法</a:t>
            </a:r>
            <a:r>
              <a:rPr lang="zh-CN" altLang="en-US">
                <a:solidFill>
                  <a:srgbClr val="00E8FF"/>
                </a:solidFill>
              </a:rPr>
              <a:t>性能分析</a:t>
            </a:r>
            <a:r>
              <a:rPr lang="en-US" altLang="zh-CN" dirty="0">
                <a:solidFill>
                  <a:srgbClr val="00E8FF"/>
                </a:solidFill>
              </a:rPr>
              <a:t>---</a:t>
            </a:r>
            <a:r>
              <a:rPr lang="zh-CN" altLang="en-US" dirty="0">
                <a:solidFill>
                  <a:srgbClr val="00E8FF"/>
                </a:solidFill>
              </a:rPr>
              <a:t>找出握手的瓶颈</a:t>
            </a: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42F20318-7195-4CE9-9C1B-F6CF9C951C71}"/>
              </a:ext>
            </a:extLst>
          </p:cNvPr>
          <p:cNvSpPr>
            <a:spLocks noGrp="1"/>
          </p:cNvSpPr>
          <p:nvPr>
            <p:ph sz="quarter" idx="4294967295"/>
          </p:nvPr>
        </p:nvSpPr>
        <p:spPr bwMode="auto">
          <a:xfrm>
            <a:off x="498390" y="2843364"/>
            <a:ext cx="1909763" cy="373224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spc="300" dirty="0">
                <a:solidFill>
                  <a:schemeClr val="bg1">
                    <a:lumMod val="95000"/>
                  </a:schemeClr>
                </a:solidFill>
              </a:rPr>
              <a:t>非对称密钥交换</a:t>
            </a:r>
            <a:endParaRPr lang="en-US" altLang="zh-CN" sz="1200" spc="300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zh-CN" sz="1050" spc="300" dirty="0">
                <a:solidFill>
                  <a:schemeClr val="bg1">
                    <a:lumMod val="95000"/>
                  </a:schemeClr>
                </a:solidFill>
                <a:cs typeface="+mn-cs"/>
              </a:rPr>
              <a:t>RSA</a:t>
            </a:r>
            <a:r>
              <a:rPr lang="zh-CN" altLang="en-US" sz="1050" spc="300" dirty="0">
                <a:solidFill>
                  <a:schemeClr val="bg1">
                    <a:lumMod val="95000"/>
                  </a:schemeClr>
                </a:solidFill>
                <a:cs typeface="+mn-cs"/>
              </a:rPr>
              <a:t>消耗</a:t>
            </a:r>
            <a:r>
              <a:rPr lang="en-US" altLang="zh-CN" sz="1050" spc="300" dirty="0">
                <a:solidFill>
                  <a:schemeClr val="bg1">
                    <a:lumMod val="95000"/>
                  </a:schemeClr>
                </a:solidFill>
                <a:cs typeface="+mn-cs"/>
              </a:rPr>
              <a:t>80%</a:t>
            </a:r>
            <a:r>
              <a:rPr lang="zh-CN" altLang="en-US" sz="1050" spc="300" dirty="0">
                <a:solidFill>
                  <a:schemeClr val="bg1">
                    <a:lumMod val="95000"/>
                  </a:schemeClr>
                </a:solidFill>
                <a:cs typeface="+mn-cs"/>
              </a:rPr>
              <a:t>以上</a:t>
            </a:r>
            <a:r>
              <a:rPr lang="en-US" altLang="zh-CN" sz="1050" spc="300" dirty="0">
                <a:solidFill>
                  <a:schemeClr val="bg1">
                    <a:lumMod val="95000"/>
                  </a:schemeClr>
                </a:solidFill>
                <a:cs typeface="+mn-cs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zh-CN" altLang="en-US" sz="1200" spc="300" dirty="0">
                <a:solidFill>
                  <a:schemeClr val="bg1">
                    <a:lumMod val="95000"/>
                  </a:schemeClr>
                </a:solidFill>
              </a:rPr>
              <a:t>证书签名校验</a:t>
            </a:r>
            <a:endParaRPr lang="en-US" altLang="zh-CN" sz="1200" spc="300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zh-CN" altLang="en-US" sz="1050" spc="300" dirty="0">
                <a:solidFill>
                  <a:schemeClr val="bg1">
                    <a:lumMod val="95000"/>
                  </a:schemeClr>
                </a:solidFill>
                <a:cs typeface="+mn-cs"/>
              </a:rPr>
              <a:t>微秒级</a:t>
            </a:r>
            <a:endParaRPr lang="en-US" altLang="zh-CN" sz="1050" spc="300" dirty="0">
              <a:solidFill>
                <a:schemeClr val="bg1">
                  <a:lumMod val="95000"/>
                </a:schemeClr>
              </a:solidFill>
              <a:cs typeface="+mn-cs"/>
            </a:endParaRPr>
          </a:p>
          <a:p>
            <a:pPr>
              <a:lnSpc>
                <a:spcPct val="200000"/>
              </a:lnSpc>
            </a:pPr>
            <a:r>
              <a:rPr lang="zh-CN" altLang="en-US" sz="1200" spc="300" dirty="0">
                <a:solidFill>
                  <a:schemeClr val="bg1">
                    <a:lumMod val="95000"/>
                  </a:schemeClr>
                </a:solidFill>
              </a:rPr>
              <a:t>对称加解密</a:t>
            </a:r>
            <a:endParaRPr lang="en-US" altLang="zh-CN" sz="1200" spc="300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zh-CN" altLang="en-US" sz="1050" spc="300" dirty="0">
                <a:solidFill>
                  <a:schemeClr val="bg1">
                    <a:lumMod val="95000"/>
                  </a:schemeClr>
                </a:solidFill>
                <a:cs typeface="+mn-cs"/>
              </a:rPr>
              <a:t>内容相关</a:t>
            </a:r>
            <a:endParaRPr lang="en-US" altLang="zh-CN" sz="1050" spc="300" dirty="0">
              <a:solidFill>
                <a:schemeClr val="bg1">
                  <a:lumMod val="95000"/>
                </a:schemeClr>
              </a:solidFill>
              <a:cs typeface="+mn-cs"/>
            </a:endParaRPr>
          </a:p>
          <a:p>
            <a:pPr>
              <a:lnSpc>
                <a:spcPct val="200000"/>
              </a:lnSpc>
            </a:pPr>
            <a:r>
              <a:rPr lang="zh-CN" altLang="en-US" sz="1200" spc="300" dirty="0">
                <a:solidFill>
                  <a:schemeClr val="bg1">
                    <a:lumMod val="95000"/>
                  </a:schemeClr>
                </a:solidFill>
              </a:rPr>
              <a:t>内容一致性校验</a:t>
            </a:r>
            <a:endParaRPr lang="en-US" altLang="zh-CN" sz="1200" spc="300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zh-CN" altLang="en-US" sz="1050" spc="300" dirty="0">
                <a:solidFill>
                  <a:schemeClr val="bg1">
                    <a:lumMod val="95000"/>
                  </a:schemeClr>
                </a:solidFill>
                <a:cs typeface="+mn-cs"/>
              </a:rPr>
              <a:t>微秒 级</a:t>
            </a:r>
            <a:endParaRPr lang="en-US" altLang="zh-CN" sz="1050" spc="300" dirty="0">
              <a:solidFill>
                <a:schemeClr val="bg1">
                  <a:lumMod val="95000"/>
                </a:schemeClr>
              </a:solidFill>
              <a:cs typeface="+mn-cs"/>
            </a:endParaRPr>
          </a:p>
          <a:p>
            <a:pPr lvl="1">
              <a:lnSpc>
                <a:spcPct val="200000"/>
              </a:lnSpc>
            </a:pPr>
            <a:endParaRPr lang="zh-CN" altLang="en-US" sz="1050" spc="300" dirty="0">
              <a:solidFill>
                <a:schemeClr val="bg1">
                  <a:lumMod val="95000"/>
                </a:schemeClr>
              </a:solidFill>
              <a:cs typeface="+mn-cs"/>
            </a:endParaRPr>
          </a:p>
        </p:txBody>
      </p:sp>
      <p:sp>
        <p:nvSpPr>
          <p:cNvPr id="40" name="文本框 1">
            <a:extLst>
              <a:ext uri="{FF2B5EF4-FFF2-40B4-BE49-F238E27FC236}">
                <a16:creationId xmlns:a16="http://schemas.microsoft.com/office/drawing/2014/main" id="{80645F73-CA90-45AB-B71E-63DD86044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781" y="2018307"/>
            <a:ext cx="2304256" cy="45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342900" indent="-342900" defTabSz="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spc="3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lvl="1" indent="-285750" defTabSz="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050" spc="3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 defTabSz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 defTabSz="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 defTabSz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  <a:sym typeface="Calibri" panose="020F0502020204030204" pitchFamily="34" charset="0"/>
              </a:defRPr>
            </a:lvl6pPr>
            <a:lvl7pPr marL="29718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  <a:sym typeface="Calibri" panose="020F0502020204030204" pitchFamily="34" charset="0"/>
              </a:defRPr>
            </a:lvl7pPr>
            <a:lvl8pPr marL="34290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  <a:sym typeface="Calibri" panose="020F0502020204030204" pitchFamily="34" charset="0"/>
              </a:defRPr>
            </a:lvl8pPr>
            <a:lvl9pPr marL="38862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r>
              <a:rPr lang="zh-CN" altLang="en-US" sz="1400" dirty="0"/>
              <a:t>算法</a:t>
            </a:r>
            <a:r>
              <a:rPr lang="en-US" altLang="zh-CN" sz="1400" dirty="0">
                <a:sym typeface="Wingdings" panose="05000000000000000000" pitchFamily="2" charset="2"/>
              </a:rPr>
              <a:t></a:t>
            </a:r>
            <a:r>
              <a:rPr lang="zh-CN" altLang="en-US" sz="1400" dirty="0"/>
              <a:t>协议</a:t>
            </a:r>
            <a:r>
              <a:rPr lang="en-US" altLang="zh-CN" sz="1400" dirty="0">
                <a:sym typeface="Wingdings" panose="05000000000000000000" pitchFamily="2" charset="2"/>
              </a:rPr>
              <a:t></a:t>
            </a:r>
            <a:r>
              <a:rPr lang="zh-CN" altLang="en-US" sz="1400" dirty="0"/>
              <a:t>系统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4ADBD094-C319-4785-94BA-6D0935DDE5BD}"/>
              </a:ext>
            </a:extLst>
          </p:cNvPr>
          <p:cNvSpPr txBox="1">
            <a:spLocks/>
          </p:cNvSpPr>
          <p:nvPr/>
        </p:nvSpPr>
        <p:spPr>
          <a:xfrm>
            <a:off x="9724758" y="3387726"/>
            <a:ext cx="3106676" cy="112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342900" indent="-342900" defTabSz="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spc="3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lvl="1" indent="-285750" defTabSz="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050" spc="3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 defTabSz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 defTabSz="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 defTabSz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  <a:sym typeface="Calibri" panose="020F0502020204030204" pitchFamily="34" charset="0"/>
              </a:defRPr>
            </a:lvl6pPr>
            <a:lvl7pPr marL="29718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  <a:sym typeface="Calibri" panose="020F0502020204030204" pitchFamily="34" charset="0"/>
              </a:defRPr>
            </a:lvl7pPr>
            <a:lvl8pPr marL="34290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  <a:sym typeface="Calibri" panose="020F0502020204030204" pitchFamily="34" charset="0"/>
              </a:defRPr>
            </a:lvl8pPr>
            <a:lvl9pPr marL="3886200" indent="-228600" defTabSz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r>
              <a:rPr lang="zh-CN" altLang="en-US" dirty="0"/>
              <a:t>优化思路</a:t>
            </a:r>
            <a:endParaRPr lang="en-US" altLang="zh-CN" dirty="0"/>
          </a:p>
          <a:p>
            <a:pPr lvl="1"/>
            <a:r>
              <a:rPr lang="zh-CN" altLang="en-US" dirty="0"/>
              <a:t>提升</a:t>
            </a:r>
            <a:r>
              <a:rPr lang="en-US" altLang="zh-CN" dirty="0"/>
              <a:t>0RTT</a:t>
            </a:r>
            <a:r>
              <a:rPr lang="zh-CN" altLang="en-US" dirty="0"/>
              <a:t>命中率</a:t>
            </a:r>
            <a:endParaRPr lang="en-US" altLang="zh-CN" dirty="0"/>
          </a:p>
          <a:p>
            <a:pPr lvl="1"/>
            <a:r>
              <a:rPr lang="zh-CN" altLang="en-US" dirty="0"/>
              <a:t>异步代理计算</a:t>
            </a:r>
            <a:r>
              <a:rPr lang="en-US" altLang="zh-CN" dirty="0"/>
              <a:t>1RTT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747166-EDE7-7A40-9361-75670E85BFA7}"/>
              </a:ext>
            </a:extLst>
          </p:cNvPr>
          <p:cNvSpPr/>
          <p:nvPr/>
        </p:nvSpPr>
        <p:spPr bwMode="auto">
          <a:xfrm>
            <a:off x="6727930" y="2018307"/>
            <a:ext cx="2996828" cy="21776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B2D092-83E4-7040-9AFF-AE6D4AA98E40}"/>
              </a:ext>
            </a:extLst>
          </p:cNvPr>
          <p:cNvSpPr/>
          <p:nvPr/>
        </p:nvSpPr>
        <p:spPr bwMode="auto">
          <a:xfrm>
            <a:off x="6727930" y="4389993"/>
            <a:ext cx="2996828" cy="21776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F3518E-54F2-4BDA-AA81-8B164F576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649" y="2360958"/>
            <a:ext cx="2005904" cy="17233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73AA63-7622-4B0C-998B-26A2F5323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915" y="4452070"/>
            <a:ext cx="2381481" cy="211559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434CE0D-1FA4-462C-9F6F-33AC97090DDC}"/>
              </a:ext>
            </a:extLst>
          </p:cNvPr>
          <p:cNvSpPr/>
          <p:nvPr/>
        </p:nvSpPr>
        <p:spPr>
          <a:xfrm>
            <a:off x="7758446" y="2091862"/>
            <a:ext cx="8640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/>
                </a:solidFill>
              </a:rPr>
              <a:t>1RTT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5667DDA-D359-D74B-97AF-C3455BB2E0A9}"/>
              </a:ext>
            </a:extLst>
          </p:cNvPr>
          <p:cNvSpPr/>
          <p:nvPr/>
        </p:nvSpPr>
        <p:spPr bwMode="auto">
          <a:xfrm>
            <a:off x="2783749" y="4434070"/>
            <a:ext cx="3755148" cy="21335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C02EBA-5E8B-7B44-860F-109708D075FB}"/>
              </a:ext>
            </a:extLst>
          </p:cNvPr>
          <p:cNvSpPr/>
          <p:nvPr/>
        </p:nvSpPr>
        <p:spPr bwMode="auto">
          <a:xfrm>
            <a:off x="2783749" y="2059170"/>
            <a:ext cx="3755148" cy="21335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445BC348-575F-40EF-A99E-D92280E39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582257"/>
              </p:ext>
            </p:extLst>
          </p:nvPr>
        </p:nvGraphicFramePr>
        <p:xfrm>
          <a:off x="3043940" y="4650737"/>
          <a:ext cx="3307485" cy="1656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0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6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40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算法名</a:t>
                      </a:r>
                    </a:p>
                  </a:txBody>
                  <a:tcPr marL="19198" marR="19198" marT="9599" marB="959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Sign</a:t>
                      </a:r>
                      <a:endParaRPr lang="zh-CN" altLang="en-US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9198" marR="19198" marT="9599" marB="959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Verify</a:t>
                      </a:r>
                      <a:endParaRPr lang="zh-CN" altLang="en-US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9198" marR="19198" marT="9599" marB="959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Sign/s</a:t>
                      </a:r>
                      <a:endParaRPr lang="zh-CN" altLang="en-US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9198" marR="19198" marT="9599" marB="959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Verify/s</a:t>
                      </a:r>
                      <a:endParaRPr lang="zh-CN" altLang="en-US" sz="1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9198" marR="19198" marT="9599" marB="959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RSA 2048</a:t>
                      </a:r>
                      <a:endParaRPr lang="zh-CN" altLang="en-US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9198" marR="19198" marT="9599" marB="959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0.001235s</a:t>
                      </a:r>
                    </a:p>
                  </a:txBody>
                  <a:tcPr marL="19198" marR="19198" marT="9599" marB="959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0.000037s</a:t>
                      </a:r>
                    </a:p>
                  </a:txBody>
                  <a:tcPr marL="19198" marR="19198" marT="9599" marB="959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809.4</a:t>
                      </a:r>
                    </a:p>
                  </a:txBody>
                  <a:tcPr marL="19198" marR="19198" marT="9599" marB="959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27339.7</a:t>
                      </a:r>
                    </a:p>
                  </a:txBody>
                  <a:tcPr marL="19198" marR="19198" marT="9599" marB="959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DSA 2048</a:t>
                      </a:r>
                      <a:endParaRPr lang="zh-CN" altLang="en-US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9198" marR="19198" marT="9599" marB="959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0.000435s</a:t>
                      </a:r>
                    </a:p>
                  </a:txBody>
                  <a:tcPr marL="19198" marR="19198" marT="9599" marB="959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0.000463s</a:t>
                      </a:r>
                    </a:p>
                  </a:txBody>
                  <a:tcPr marL="19198" marR="19198" marT="9599" marB="959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2297.0 </a:t>
                      </a:r>
                    </a:p>
                  </a:txBody>
                  <a:tcPr marL="19198" marR="19198" marT="9599" marB="959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2161.6</a:t>
                      </a:r>
                    </a:p>
                  </a:txBody>
                  <a:tcPr marL="19198" marR="19198" marT="9599" marB="959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Ecdsa</a:t>
                      </a:r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(nistp256)</a:t>
                      </a:r>
                      <a:endParaRPr lang="zh-CN" altLang="en-US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9198" marR="19198" marT="9599" marB="959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0.0001s</a:t>
                      </a:r>
                    </a:p>
                  </a:txBody>
                  <a:tcPr marL="19198" marR="19198" marT="9599" marB="959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0.0001s</a:t>
                      </a:r>
                    </a:p>
                  </a:txBody>
                  <a:tcPr marL="19198" marR="19198" marT="9599" marB="959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16576.9</a:t>
                      </a:r>
                    </a:p>
                  </a:txBody>
                  <a:tcPr marL="19198" marR="19198" marT="9599" marB="959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7012.4</a:t>
                      </a:r>
                    </a:p>
                  </a:txBody>
                  <a:tcPr marL="19198" marR="19198" marT="9599" marB="959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6" name="图片 35">
            <a:extLst>
              <a:ext uri="{FF2B5EF4-FFF2-40B4-BE49-F238E27FC236}">
                <a16:creationId xmlns:a16="http://schemas.microsoft.com/office/drawing/2014/main" id="{74AC605C-120C-40D7-9302-A3CBA8920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468" y="2168933"/>
            <a:ext cx="3682429" cy="192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4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50"/>
    </mc:Choice>
    <mc:Fallback xmlns="">
      <p:transition spd="slow" advTm="6865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2.7|1|5.9|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2.7|1|5.9|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heme/theme1.xml><?xml version="1.0" encoding="utf-8"?>
<a:theme xmlns:a="http://schemas.openxmlformats.org/drawingml/2006/main" name="2_Office 主题​​_4">
  <a:themeElements>
    <a:clrScheme name="1_Office 主题​​_4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​​_4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12700">
          <a:solidFill>
            <a:schemeClr val="tx1"/>
          </a:solidFill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 algn="ctr"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1_Office 主题​​_4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57063</TotalTime>
  <Words>971</Words>
  <Application>Microsoft Office PowerPoint</Application>
  <PresentationFormat>宽屏</PresentationFormat>
  <Paragraphs>233</Paragraphs>
  <Slides>19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Helvetica Light</vt:lpstr>
      <vt:lpstr>Helvetica Neue</vt:lpstr>
      <vt:lpstr>Helvetica Neue Light</vt:lpstr>
      <vt:lpstr>Microsoft YaHei Bold</vt:lpstr>
      <vt:lpstr>Microsoft YaHei Light</vt:lpstr>
      <vt:lpstr>Microsoft YaHei Regular</vt:lpstr>
      <vt:lpstr>PingFang SC Semibold</vt:lpstr>
      <vt:lpstr>PingFangSC-Regular</vt:lpstr>
      <vt:lpstr>宋体</vt:lpstr>
      <vt:lpstr>Microsoft YaHei</vt:lpstr>
      <vt:lpstr>Microsoft YaHei</vt:lpstr>
      <vt:lpstr>Arial</vt:lpstr>
      <vt:lpstr>Calibri</vt:lpstr>
      <vt:lpstr>Verdana</vt:lpstr>
      <vt:lpstr>Wingdings</vt:lpstr>
      <vt:lpstr>2_Office 主题​​_4</vt:lpstr>
      <vt:lpstr>Chart</vt:lpstr>
      <vt:lpstr>PowerPoint 演示文稿</vt:lpstr>
      <vt:lpstr>PowerPoint 演示文稿</vt:lpstr>
      <vt:lpstr>PowerPoint 演示文稿</vt:lpstr>
      <vt:lpstr>TCP和HTTP2的问题</vt:lpstr>
      <vt:lpstr>PowerPoint 演示文稿</vt:lpstr>
      <vt:lpstr>基于Nginx的TQuic实现架构</vt:lpstr>
      <vt:lpstr>全新的LEGO-TQuic实现架构</vt:lpstr>
      <vt:lpstr>TQUIC转发性能问题和原因分析</vt:lpstr>
      <vt:lpstr>TQUIC 密码算法性能分析---找出握手的瓶颈</vt:lpstr>
      <vt:lpstr>TQUIC密码计算性能优化---从分布式到无状态的0RTT握手</vt:lpstr>
      <vt:lpstr>TQUIC 密码计算优化---远程异步代理计算</vt:lpstr>
      <vt:lpstr>TQUIC协议栈的性能优化---分析思路</vt:lpstr>
      <vt:lpstr>TQUIC协议栈的性能优化---方案介绍</vt:lpstr>
      <vt:lpstr>TQUIC多进程连接迁移的问题</vt:lpstr>
      <vt:lpstr>TQUIC多进程连接迁移解决方案---reuseid</vt:lpstr>
      <vt:lpstr>分布式集群多进程连接迁移</vt:lpstr>
      <vt:lpstr>腾讯云CLB/CDN支持QUIC</vt:lpstr>
      <vt:lpstr>腾讯云CLB &amp;&amp; CDN   QUIC  Demo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让颜色生动起来</dc:title>
  <dc:creator>itankertanker@gmail.com</dc:creator>
  <cp:keywords>Tankertanker</cp:keywords>
  <cp:lastModifiedBy>T100471</cp:lastModifiedBy>
  <cp:revision>1830</cp:revision>
  <cp:lastPrinted>2016-10-09T02:18:00Z</cp:lastPrinted>
  <dcterms:created xsi:type="dcterms:W3CDTF">2011-03-30T14:55:00Z</dcterms:created>
  <dcterms:modified xsi:type="dcterms:W3CDTF">2020-08-17T02:47:31Z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